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83" r:id="rId1"/>
  </p:sldMasterIdLst>
  <p:notesMasterIdLst>
    <p:notesMasterId r:id="rId47"/>
  </p:notesMasterIdLst>
  <p:handoutMasterIdLst>
    <p:handoutMasterId r:id="rId48"/>
  </p:handoutMasterIdLst>
  <p:sldIdLst>
    <p:sldId id="256" r:id="rId2"/>
    <p:sldId id="534" r:id="rId3"/>
    <p:sldId id="535" r:id="rId4"/>
    <p:sldId id="536" r:id="rId5"/>
    <p:sldId id="537" r:id="rId6"/>
    <p:sldId id="538" r:id="rId7"/>
    <p:sldId id="539" r:id="rId8"/>
    <p:sldId id="540" r:id="rId9"/>
    <p:sldId id="541" r:id="rId10"/>
    <p:sldId id="533" r:id="rId11"/>
    <p:sldId id="542" r:id="rId12"/>
    <p:sldId id="579" r:id="rId13"/>
    <p:sldId id="580" r:id="rId14"/>
    <p:sldId id="544" r:id="rId15"/>
    <p:sldId id="581" r:id="rId16"/>
    <p:sldId id="607" r:id="rId17"/>
    <p:sldId id="584" r:id="rId18"/>
    <p:sldId id="589" r:id="rId19"/>
    <p:sldId id="585" r:id="rId20"/>
    <p:sldId id="586" r:id="rId21"/>
    <p:sldId id="587" r:id="rId22"/>
    <p:sldId id="609" r:id="rId23"/>
    <p:sldId id="591" r:id="rId24"/>
    <p:sldId id="592" r:id="rId25"/>
    <p:sldId id="554" r:id="rId26"/>
    <p:sldId id="563" r:id="rId27"/>
    <p:sldId id="593" r:id="rId28"/>
    <p:sldId id="594" r:id="rId29"/>
    <p:sldId id="598" r:id="rId30"/>
    <p:sldId id="599" r:id="rId31"/>
    <p:sldId id="600" r:id="rId32"/>
    <p:sldId id="596" r:id="rId33"/>
    <p:sldId id="597" r:id="rId34"/>
    <p:sldId id="601" r:id="rId35"/>
    <p:sldId id="602" r:id="rId36"/>
    <p:sldId id="603" r:id="rId37"/>
    <p:sldId id="566" r:id="rId38"/>
    <p:sldId id="605" r:id="rId39"/>
    <p:sldId id="610" r:id="rId40"/>
    <p:sldId id="567" r:id="rId41"/>
    <p:sldId id="606" r:id="rId42"/>
    <p:sldId id="576" r:id="rId43"/>
    <p:sldId id="577" r:id="rId44"/>
    <p:sldId id="578" r:id="rId45"/>
    <p:sldId id="532"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BAD"/>
    <a:srgbClr val="0E9CDE"/>
    <a:srgbClr val="0C83B8"/>
    <a:srgbClr val="FFFFFF"/>
    <a:srgbClr val="EDF5FD"/>
    <a:srgbClr val="E2F5FE"/>
    <a:srgbClr val="EBF9EC"/>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9" autoAdjust="0"/>
    <p:restoredTop sz="86140" autoAdjust="0"/>
  </p:normalViewPr>
  <p:slideViewPr>
    <p:cSldViewPr>
      <p:cViewPr varScale="1">
        <p:scale>
          <a:sx n="58" d="100"/>
          <a:sy n="58" d="100"/>
        </p:scale>
        <p:origin x="-1157" y="-62"/>
      </p:cViewPr>
      <p:guideLst>
        <p:guide orient="horz" pos="2160"/>
        <p:guide orient="horz" pos="3074"/>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6E02D0-BF2E-46F1-BA65-2EE13AE5D2AF}" type="doc">
      <dgm:prSet loTypeId="urn:microsoft.com/office/officeart/2005/8/layout/radial1" loCatId="cycle" qsTypeId="urn:microsoft.com/office/officeart/2005/8/quickstyle/3d2" qsCatId="3D" csTypeId="urn:microsoft.com/office/officeart/2005/8/colors/accent1_2" csCatId="accent1" phldr="1"/>
      <dgm:spPr/>
      <dgm:t>
        <a:bodyPr/>
        <a:lstStyle/>
        <a:p>
          <a:endParaRPr lang="zh-CN" altLang="en-US"/>
        </a:p>
      </dgm:t>
    </dgm:pt>
    <dgm:pt modelId="{7C150777-050C-4C1A-A046-C5D5F3EF3250}">
      <dgm:prSet phldrT="[文本]"/>
      <dgm:spPr>
        <a:solidFill>
          <a:schemeClr val="accent5">
            <a:lumMod val="50000"/>
          </a:schemeClr>
        </a:solidFill>
      </dgm:spPr>
      <dgm:t>
        <a:bodyPr/>
        <a:lstStyle/>
        <a:p>
          <a:r>
            <a:rPr lang="zh-CN" altLang="en-US" dirty="0" smtClean="0"/>
            <a:t>方法</a:t>
          </a:r>
          <a:endParaRPr lang="zh-CN" altLang="en-US" dirty="0"/>
        </a:p>
      </dgm:t>
    </dgm:pt>
    <dgm:pt modelId="{8C61C66F-E88C-48A9-BE46-70D9E271566F}" type="parTrans" cxnId="{2E39AC15-4A30-461F-AB2F-818D45B7C86D}">
      <dgm:prSet/>
      <dgm:spPr/>
      <dgm:t>
        <a:bodyPr/>
        <a:lstStyle/>
        <a:p>
          <a:endParaRPr lang="zh-CN" altLang="en-US"/>
        </a:p>
      </dgm:t>
    </dgm:pt>
    <dgm:pt modelId="{48AE9FED-1DD0-4CD4-BF1B-4D4AC29276F6}" type="sibTrans" cxnId="{2E39AC15-4A30-461F-AB2F-818D45B7C86D}">
      <dgm:prSet/>
      <dgm:spPr/>
      <dgm:t>
        <a:bodyPr/>
        <a:lstStyle/>
        <a:p>
          <a:endParaRPr lang="zh-CN" altLang="en-US"/>
        </a:p>
      </dgm:t>
    </dgm:pt>
    <dgm:pt modelId="{758ABAA9-8CEF-4889-BC2D-78A47E80BA9E}">
      <dgm:prSet phldrT="[文本]"/>
      <dgm:spPr>
        <a:solidFill>
          <a:schemeClr val="accent5">
            <a:lumMod val="50000"/>
          </a:schemeClr>
        </a:solidFill>
      </dgm:spPr>
      <dgm:t>
        <a:bodyPr/>
        <a:lstStyle/>
        <a:p>
          <a:pPr rtl="0"/>
          <a:r>
            <a:rPr lang="zh-CN" altLang="en-US" b="1" dirty="0" smtClean="0"/>
            <a:t>查看框架官方文档和源码</a:t>
          </a:r>
          <a:endParaRPr lang="zh-CN" altLang="en-US" dirty="0"/>
        </a:p>
      </dgm:t>
    </dgm:pt>
    <dgm:pt modelId="{06040516-DE20-4399-B700-8677827AD279}" type="parTrans" cxnId="{00689025-D57E-4612-80FE-2A312E5DC7DC}">
      <dgm:prSet/>
      <dgm:spPr/>
      <dgm:t>
        <a:bodyPr/>
        <a:lstStyle/>
        <a:p>
          <a:endParaRPr lang="zh-CN" altLang="en-US"/>
        </a:p>
      </dgm:t>
    </dgm:pt>
    <dgm:pt modelId="{B5F03A3F-4D9B-4359-9613-493158AB36CC}" type="sibTrans" cxnId="{00689025-D57E-4612-80FE-2A312E5DC7DC}">
      <dgm:prSet/>
      <dgm:spPr/>
      <dgm:t>
        <a:bodyPr/>
        <a:lstStyle/>
        <a:p>
          <a:endParaRPr lang="zh-CN" altLang="en-US"/>
        </a:p>
      </dgm:t>
    </dgm:pt>
    <dgm:pt modelId="{82E16DD6-A60B-4192-B74F-DF6BD6319BF9}">
      <dgm:prSet/>
      <dgm:spPr>
        <a:solidFill>
          <a:schemeClr val="accent5">
            <a:lumMod val="50000"/>
          </a:schemeClr>
        </a:solidFill>
      </dgm:spPr>
      <dgm:t>
        <a:bodyPr/>
        <a:lstStyle/>
        <a:p>
          <a:pPr rtl="0"/>
          <a:r>
            <a:rPr lang="zh-CN" altLang="en-US" b="1" dirty="0" smtClean="0"/>
            <a:t>多动手</a:t>
          </a:r>
          <a:endParaRPr lang="en-US" b="1" dirty="0"/>
        </a:p>
      </dgm:t>
    </dgm:pt>
    <dgm:pt modelId="{71B26884-7CED-4905-B402-58B000CE47EA}" type="parTrans" cxnId="{BBF84D65-3852-4A57-8E8C-394301C7D252}">
      <dgm:prSet/>
      <dgm:spPr/>
      <dgm:t>
        <a:bodyPr/>
        <a:lstStyle/>
        <a:p>
          <a:endParaRPr lang="zh-CN" altLang="en-US"/>
        </a:p>
      </dgm:t>
    </dgm:pt>
    <dgm:pt modelId="{1985646C-93AE-4CE0-B97F-AE47CBAE33D7}" type="sibTrans" cxnId="{BBF84D65-3852-4A57-8E8C-394301C7D252}">
      <dgm:prSet/>
      <dgm:spPr/>
      <dgm:t>
        <a:bodyPr/>
        <a:lstStyle/>
        <a:p>
          <a:endParaRPr lang="zh-CN" altLang="en-US"/>
        </a:p>
      </dgm:t>
    </dgm:pt>
    <dgm:pt modelId="{95052D77-2B4C-480B-BD9C-6B5363B56E98}">
      <dgm:prSet/>
      <dgm:spPr>
        <a:solidFill>
          <a:schemeClr val="accent5">
            <a:lumMod val="50000"/>
          </a:schemeClr>
        </a:solidFill>
      </dgm:spPr>
      <dgm:t>
        <a:bodyPr/>
        <a:lstStyle/>
        <a:p>
          <a:r>
            <a:rPr lang="zh-CN" altLang="en-US" dirty="0" smtClean="0"/>
            <a:t>多思考</a:t>
          </a:r>
          <a:endParaRPr lang="zh-CN" altLang="en-US" dirty="0"/>
        </a:p>
      </dgm:t>
    </dgm:pt>
    <dgm:pt modelId="{5FB46AE4-7C34-4679-A9F1-940BA4DEB4DD}" type="parTrans" cxnId="{C2E571C5-E337-4852-82FB-19BCF629D5DA}">
      <dgm:prSet/>
      <dgm:spPr/>
      <dgm:t>
        <a:bodyPr/>
        <a:lstStyle/>
        <a:p>
          <a:endParaRPr lang="zh-CN" altLang="en-US"/>
        </a:p>
      </dgm:t>
    </dgm:pt>
    <dgm:pt modelId="{EBB2321D-BCE1-484C-AB43-261C38DD3FFE}" type="sibTrans" cxnId="{C2E571C5-E337-4852-82FB-19BCF629D5DA}">
      <dgm:prSet/>
      <dgm:spPr/>
      <dgm:t>
        <a:bodyPr/>
        <a:lstStyle/>
        <a:p>
          <a:endParaRPr lang="zh-CN" altLang="en-US"/>
        </a:p>
      </dgm:t>
    </dgm:pt>
    <dgm:pt modelId="{B58A1E64-B161-4502-B9EE-ECBF21095F03}" type="pres">
      <dgm:prSet presAssocID="{BC6E02D0-BF2E-46F1-BA65-2EE13AE5D2AF}" presName="cycle" presStyleCnt="0">
        <dgm:presLayoutVars>
          <dgm:chMax val="1"/>
          <dgm:dir/>
          <dgm:animLvl val="ctr"/>
          <dgm:resizeHandles val="exact"/>
        </dgm:presLayoutVars>
      </dgm:prSet>
      <dgm:spPr/>
      <dgm:t>
        <a:bodyPr/>
        <a:lstStyle/>
        <a:p>
          <a:endParaRPr lang="zh-CN" altLang="en-US"/>
        </a:p>
      </dgm:t>
    </dgm:pt>
    <dgm:pt modelId="{58A5FEEC-205D-43FD-A300-BD3F7FD91B38}" type="pres">
      <dgm:prSet presAssocID="{7C150777-050C-4C1A-A046-C5D5F3EF3250}" presName="centerShape" presStyleLbl="node0" presStyleIdx="0" presStyleCnt="1"/>
      <dgm:spPr/>
      <dgm:t>
        <a:bodyPr/>
        <a:lstStyle/>
        <a:p>
          <a:endParaRPr lang="zh-CN" altLang="en-US"/>
        </a:p>
      </dgm:t>
    </dgm:pt>
    <dgm:pt modelId="{A681D7DF-9538-4873-B693-C8E447A60960}" type="pres">
      <dgm:prSet presAssocID="{06040516-DE20-4399-B700-8677827AD279}" presName="Name9" presStyleLbl="parChTrans1D2" presStyleIdx="0" presStyleCnt="3"/>
      <dgm:spPr/>
      <dgm:t>
        <a:bodyPr/>
        <a:lstStyle/>
        <a:p>
          <a:endParaRPr lang="zh-CN" altLang="en-US"/>
        </a:p>
      </dgm:t>
    </dgm:pt>
    <dgm:pt modelId="{B6FF9D54-4365-4B5E-9971-5E378C30EA25}" type="pres">
      <dgm:prSet presAssocID="{06040516-DE20-4399-B700-8677827AD279}" presName="connTx" presStyleLbl="parChTrans1D2" presStyleIdx="0" presStyleCnt="3"/>
      <dgm:spPr/>
      <dgm:t>
        <a:bodyPr/>
        <a:lstStyle/>
        <a:p>
          <a:endParaRPr lang="zh-CN" altLang="en-US"/>
        </a:p>
      </dgm:t>
    </dgm:pt>
    <dgm:pt modelId="{C17A5207-C7DB-4BBE-A4D9-3327AE276958}" type="pres">
      <dgm:prSet presAssocID="{758ABAA9-8CEF-4889-BC2D-78A47E80BA9E}" presName="node" presStyleLbl="node1" presStyleIdx="0" presStyleCnt="3" custScaleX="138270" custScaleY="138270">
        <dgm:presLayoutVars>
          <dgm:bulletEnabled val="1"/>
        </dgm:presLayoutVars>
      </dgm:prSet>
      <dgm:spPr/>
      <dgm:t>
        <a:bodyPr/>
        <a:lstStyle/>
        <a:p>
          <a:endParaRPr lang="zh-CN" altLang="en-US"/>
        </a:p>
      </dgm:t>
    </dgm:pt>
    <dgm:pt modelId="{A4B1E40B-5D8F-48B5-AEC2-44BF9BC95952}" type="pres">
      <dgm:prSet presAssocID="{71B26884-7CED-4905-B402-58B000CE47EA}" presName="Name9" presStyleLbl="parChTrans1D2" presStyleIdx="1" presStyleCnt="3"/>
      <dgm:spPr/>
      <dgm:t>
        <a:bodyPr/>
        <a:lstStyle/>
        <a:p>
          <a:endParaRPr lang="zh-CN" altLang="en-US"/>
        </a:p>
      </dgm:t>
    </dgm:pt>
    <dgm:pt modelId="{41A2FE79-C165-481D-9FF7-F038C758F2D3}" type="pres">
      <dgm:prSet presAssocID="{71B26884-7CED-4905-B402-58B000CE47EA}" presName="connTx" presStyleLbl="parChTrans1D2" presStyleIdx="1" presStyleCnt="3"/>
      <dgm:spPr/>
      <dgm:t>
        <a:bodyPr/>
        <a:lstStyle/>
        <a:p>
          <a:endParaRPr lang="zh-CN" altLang="en-US"/>
        </a:p>
      </dgm:t>
    </dgm:pt>
    <dgm:pt modelId="{089B36FB-7428-428C-9EB9-DB8642D28EFC}" type="pres">
      <dgm:prSet presAssocID="{82E16DD6-A60B-4192-B74F-DF6BD6319BF9}" presName="node" presStyleLbl="node1" presStyleIdx="1" presStyleCnt="3" custScaleX="138270" custScaleY="138270">
        <dgm:presLayoutVars>
          <dgm:bulletEnabled val="1"/>
        </dgm:presLayoutVars>
      </dgm:prSet>
      <dgm:spPr/>
      <dgm:t>
        <a:bodyPr/>
        <a:lstStyle/>
        <a:p>
          <a:endParaRPr lang="zh-CN" altLang="en-US"/>
        </a:p>
      </dgm:t>
    </dgm:pt>
    <dgm:pt modelId="{0CFE3211-2287-44F4-A0CD-30B88C060492}" type="pres">
      <dgm:prSet presAssocID="{5FB46AE4-7C34-4679-A9F1-940BA4DEB4DD}" presName="Name9" presStyleLbl="parChTrans1D2" presStyleIdx="2" presStyleCnt="3"/>
      <dgm:spPr/>
      <dgm:t>
        <a:bodyPr/>
        <a:lstStyle/>
        <a:p>
          <a:endParaRPr lang="zh-CN" altLang="en-US"/>
        </a:p>
      </dgm:t>
    </dgm:pt>
    <dgm:pt modelId="{7527C42B-8B99-4724-8331-77F40E1C5E1B}" type="pres">
      <dgm:prSet presAssocID="{5FB46AE4-7C34-4679-A9F1-940BA4DEB4DD}" presName="connTx" presStyleLbl="parChTrans1D2" presStyleIdx="2" presStyleCnt="3"/>
      <dgm:spPr/>
      <dgm:t>
        <a:bodyPr/>
        <a:lstStyle/>
        <a:p>
          <a:endParaRPr lang="zh-CN" altLang="en-US"/>
        </a:p>
      </dgm:t>
    </dgm:pt>
    <dgm:pt modelId="{9CD9D65E-4A13-490F-B3AC-0749BCEFE24E}" type="pres">
      <dgm:prSet presAssocID="{95052D77-2B4C-480B-BD9C-6B5363B56E98}" presName="node" presStyleLbl="node1" presStyleIdx="2" presStyleCnt="3" custScaleX="138270" custScaleY="138270">
        <dgm:presLayoutVars>
          <dgm:bulletEnabled val="1"/>
        </dgm:presLayoutVars>
      </dgm:prSet>
      <dgm:spPr/>
      <dgm:t>
        <a:bodyPr/>
        <a:lstStyle/>
        <a:p>
          <a:endParaRPr lang="zh-CN" altLang="en-US"/>
        </a:p>
      </dgm:t>
    </dgm:pt>
  </dgm:ptLst>
  <dgm:cxnLst>
    <dgm:cxn modelId="{9DF76884-9ECA-44B1-90CC-AED46C8A458F}" type="presOf" srcId="{95052D77-2B4C-480B-BD9C-6B5363B56E98}" destId="{9CD9D65E-4A13-490F-B3AC-0749BCEFE24E}" srcOrd="0" destOrd="0" presId="urn:microsoft.com/office/officeart/2005/8/layout/radial1"/>
    <dgm:cxn modelId="{D44D8312-8B89-4AE7-BFF2-42D728F78492}" type="presOf" srcId="{5FB46AE4-7C34-4679-A9F1-940BA4DEB4DD}" destId="{7527C42B-8B99-4724-8331-77F40E1C5E1B}" srcOrd="1" destOrd="0" presId="urn:microsoft.com/office/officeart/2005/8/layout/radial1"/>
    <dgm:cxn modelId="{BBF84D65-3852-4A57-8E8C-394301C7D252}" srcId="{7C150777-050C-4C1A-A046-C5D5F3EF3250}" destId="{82E16DD6-A60B-4192-B74F-DF6BD6319BF9}" srcOrd="1" destOrd="0" parTransId="{71B26884-7CED-4905-B402-58B000CE47EA}" sibTransId="{1985646C-93AE-4CE0-B97F-AE47CBAE33D7}"/>
    <dgm:cxn modelId="{1EF5C1FB-6A7C-4309-B121-385846E3E481}" type="presOf" srcId="{7C150777-050C-4C1A-A046-C5D5F3EF3250}" destId="{58A5FEEC-205D-43FD-A300-BD3F7FD91B38}" srcOrd="0" destOrd="0" presId="urn:microsoft.com/office/officeart/2005/8/layout/radial1"/>
    <dgm:cxn modelId="{671AD01A-1CCB-4811-B0FA-FD5C9CA9260C}" type="presOf" srcId="{06040516-DE20-4399-B700-8677827AD279}" destId="{A681D7DF-9538-4873-B693-C8E447A60960}" srcOrd="0" destOrd="0" presId="urn:microsoft.com/office/officeart/2005/8/layout/radial1"/>
    <dgm:cxn modelId="{2E39AC15-4A30-461F-AB2F-818D45B7C86D}" srcId="{BC6E02D0-BF2E-46F1-BA65-2EE13AE5D2AF}" destId="{7C150777-050C-4C1A-A046-C5D5F3EF3250}" srcOrd="0" destOrd="0" parTransId="{8C61C66F-E88C-48A9-BE46-70D9E271566F}" sibTransId="{48AE9FED-1DD0-4CD4-BF1B-4D4AC29276F6}"/>
    <dgm:cxn modelId="{B324B1EC-7ECC-4E24-92B6-8400FDC20E00}" type="presOf" srcId="{82E16DD6-A60B-4192-B74F-DF6BD6319BF9}" destId="{089B36FB-7428-428C-9EB9-DB8642D28EFC}" srcOrd="0" destOrd="0" presId="urn:microsoft.com/office/officeart/2005/8/layout/radial1"/>
    <dgm:cxn modelId="{AA7B5BD1-B98C-4068-8A00-9C1E3CCE6986}" type="presOf" srcId="{71B26884-7CED-4905-B402-58B000CE47EA}" destId="{A4B1E40B-5D8F-48B5-AEC2-44BF9BC95952}" srcOrd="0" destOrd="0" presId="urn:microsoft.com/office/officeart/2005/8/layout/radial1"/>
    <dgm:cxn modelId="{C2E571C5-E337-4852-82FB-19BCF629D5DA}" srcId="{7C150777-050C-4C1A-A046-C5D5F3EF3250}" destId="{95052D77-2B4C-480B-BD9C-6B5363B56E98}" srcOrd="2" destOrd="0" parTransId="{5FB46AE4-7C34-4679-A9F1-940BA4DEB4DD}" sibTransId="{EBB2321D-BCE1-484C-AB43-261C38DD3FFE}"/>
    <dgm:cxn modelId="{9D0278B6-3152-4DAD-8B29-5249339CB796}" type="presOf" srcId="{BC6E02D0-BF2E-46F1-BA65-2EE13AE5D2AF}" destId="{B58A1E64-B161-4502-B9EE-ECBF21095F03}" srcOrd="0" destOrd="0" presId="urn:microsoft.com/office/officeart/2005/8/layout/radial1"/>
    <dgm:cxn modelId="{312BCE95-637C-4D92-9C6F-F68F3DC8813C}" type="presOf" srcId="{06040516-DE20-4399-B700-8677827AD279}" destId="{B6FF9D54-4365-4B5E-9971-5E378C30EA25}" srcOrd="1" destOrd="0" presId="urn:microsoft.com/office/officeart/2005/8/layout/radial1"/>
    <dgm:cxn modelId="{318C86DC-7B62-46B1-8F85-80F41CE4A11F}" type="presOf" srcId="{71B26884-7CED-4905-B402-58B000CE47EA}" destId="{41A2FE79-C165-481D-9FF7-F038C758F2D3}" srcOrd="1" destOrd="0" presId="urn:microsoft.com/office/officeart/2005/8/layout/radial1"/>
    <dgm:cxn modelId="{00689025-D57E-4612-80FE-2A312E5DC7DC}" srcId="{7C150777-050C-4C1A-A046-C5D5F3EF3250}" destId="{758ABAA9-8CEF-4889-BC2D-78A47E80BA9E}" srcOrd="0" destOrd="0" parTransId="{06040516-DE20-4399-B700-8677827AD279}" sibTransId="{B5F03A3F-4D9B-4359-9613-493158AB36CC}"/>
    <dgm:cxn modelId="{F166DC17-63FE-4128-B949-D112C0D52FA7}" type="presOf" srcId="{5FB46AE4-7C34-4679-A9F1-940BA4DEB4DD}" destId="{0CFE3211-2287-44F4-A0CD-30B88C060492}" srcOrd="0" destOrd="0" presId="urn:microsoft.com/office/officeart/2005/8/layout/radial1"/>
    <dgm:cxn modelId="{562237E6-2313-4F71-8869-FD1B3C938458}" type="presOf" srcId="{758ABAA9-8CEF-4889-BC2D-78A47E80BA9E}" destId="{C17A5207-C7DB-4BBE-A4D9-3327AE276958}" srcOrd="0" destOrd="0" presId="urn:microsoft.com/office/officeart/2005/8/layout/radial1"/>
    <dgm:cxn modelId="{966FA763-DF38-4222-AC47-6D017A81F838}" type="presParOf" srcId="{B58A1E64-B161-4502-B9EE-ECBF21095F03}" destId="{58A5FEEC-205D-43FD-A300-BD3F7FD91B38}" srcOrd="0" destOrd="0" presId="urn:microsoft.com/office/officeart/2005/8/layout/radial1"/>
    <dgm:cxn modelId="{D578E6B1-5D88-413E-8560-181C175570AF}" type="presParOf" srcId="{B58A1E64-B161-4502-B9EE-ECBF21095F03}" destId="{A681D7DF-9538-4873-B693-C8E447A60960}" srcOrd="1" destOrd="0" presId="urn:microsoft.com/office/officeart/2005/8/layout/radial1"/>
    <dgm:cxn modelId="{946FF456-8613-4087-95E9-70C3041D74CE}" type="presParOf" srcId="{A681D7DF-9538-4873-B693-C8E447A60960}" destId="{B6FF9D54-4365-4B5E-9971-5E378C30EA25}" srcOrd="0" destOrd="0" presId="urn:microsoft.com/office/officeart/2005/8/layout/radial1"/>
    <dgm:cxn modelId="{527B1B5C-71BC-4A1F-BFB7-95F502074087}" type="presParOf" srcId="{B58A1E64-B161-4502-B9EE-ECBF21095F03}" destId="{C17A5207-C7DB-4BBE-A4D9-3327AE276958}" srcOrd="2" destOrd="0" presId="urn:microsoft.com/office/officeart/2005/8/layout/radial1"/>
    <dgm:cxn modelId="{C142B6B5-3954-4800-B0CD-4CE6B01962CD}" type="presParOf" srcId="{B58A1E64-B161-4502-B9EE-ECBF21095F03}" destId="{A4B1E40B-5D8F-48B5-AEC2-44BF9BC95952}" srcOrd="3" destOrd="0" presId="urn:microsoft.com/office/officeart/2005/8/layout/radial1"/>
    <dgm:cxn modelId="{48795480-8BAF-41FA-9902-4FB3405D039A}" type="presParOf" srcId="{A4B1E40B-5D8F-48B5-AEC2-44BF9BC95952}" destId="{41A2FE79-C165-481D-9FF7-F038C758F2D3}" srcOrd="0" destOrd="0" presId="urn:microsoft.com/office/officeart/2005/8/layout/radial1"/>
    <dgm:cxn modelId="{B12245C5-8C30-4FFB-888B-8B8F9169482D}" type="presParOf" srcId="{B58A1E64-B161-4502-B9EE-ECBF21095F03}" destId="{089B36FB-7428-428C-9EB9-DB8642D28EFC}" srcOrd="4" destOrd="0" presId="urn:microsoft.com/office/officeart/2005/8/layout/radial1"/>
    <dgm:cxn modelId="{0C1D3615-D4BA-42EC-B573-0B703274DA91}" type="presParOf" srcId="{B58A1E64-B161-4502-B9EE-ECBF21095F03}" destId="{0CFE3211-2287-44F4-A0CD-30B88C060492}" srcOrd="5" destOrd="0" presId="urn:microsoft.com/office/officeart/2005/8/layout/radial1"/>
    <dgm:cxn modelId="{8F9A8C88-CAAC-49C8-B007-373868ED4F04}" type="presParOf" srcId="{0CFE3211-2287-44F4-A0CD-30B88C060492}" destId="{7527C42B-8B99-4724-8331-77F40E1C5E1B}" srcOrd="0" destOrd="0" presId="urn:microsoft.com/office/officeart/2005/8/layout/radial1"/>
    <dgm:cxn modelId="{9773EAE7-2C6C-449D-B9DC-ECDE142DD37F}" type="presParOf" srcId="{B58A1E64-B161-4502-B9EE-ECBF21095F03}" destId="{9CD9D65E-4A13-490F-B3AC-0749BCEFE24E}"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5FEEC-205D-43FD-A300-BD3F7FD91B38}">
      <dsp:nvSpPr>
        <dsp:cNvPr id="0" name=""/>
        <dsp:cNvSpPr/>
      </dsp:nvSpPr>
      <dsp:spPr>
        <a:xfrm>
          <a:off x="2360414" y="1791746"/>
          <a:ext cx="1375171" cy="1375171"/>
        </a:xfrm>
        <a:prstGeom prst="ellipse">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方法</a:t>
          </a:r>
          <a:endParaRPr lang="zh-CN" altLang="en-US" sz="3600" kern="1200" dirty="0"/>
        </a:p>
      </dsp:txBody>
      <dsp:txXfrm>
        <a:off x="2561803" y="1993135"/>
        <a:ext cx="972393" cy="972393"/>
      </dsp:txXfrm>
    </dsp:sp>
    <dsp:sp modelId="{A681D7DF-9538-4873-B693-C8E447A60960}">
      <dsp:nvSpPr>
        <dsp:cNvPr id="0" name=""/>
        <dsp:cNvSpPr/>
      </dsp:nvSpPr>
      <dsp:spPr>
        <a:xfrm rot="16200000">
          <a:off x="2972490" y="1695934"/>
          <a:ext cx="151019" cy="40605"/>
        </a:xfrm>
        <a:custGeom>
          <a:avLst/>
          <a:gdLst/>
          <a:ahLst/>
          <a:cxnLst/>
          <a:rect l="0" t="0" r="0" b="0"/>
          <a:pathLst>
            <a:path>
              <a:moveTo>
                <a:pt x="0" y="20302"/>
              </a:moveTo>
              <a:lnTo>
                <a:pt x="151019" y="20302"/>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044224" y="1712461"/>
        <a:ext cx="7550" cy="7550"/>
      </dsp:txXfrm>
    </dsp:sp>
    <dsp:sp modelId="{C17A5207-C7DB-4BBE-A4D9-3327AE276958}">
      <dsp:nvSpPr>
        <dsp:cNvPr id="0" name=""/>
        <dsp:cNvSpPr/>
      </dsp:nvSpPr>
      <dsp:spPr>
        <a:xfrm>
          <a:off x="2097274" y="-260723"/>
          <a:ext cx="1901450" cy="1901450"/>
        </a:xfrm>
        <a:prstGeom prst="ellipse">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1" kern="1200" dirty="0" smtClean="0"/>
            <a:t>查看框架官方文档和源码</a:t>
          </a:r>
          <a:endParaRPr lang="zh-CN" altLang="en-US" sz="2400" kern="1200" dirty="0"/>
        </a:p>
      </dsp:txBody>
      <dsp:txXfrm>
        <a:off x="2375735" y="17738"/>
        <a:ext cx="1344528" cy="1344528"/>
      </dsp:txXfrm>
    </dsp:sp>
    <dsp:sp modelId="{A4B1E40B-5D8F-48B5-AEC2-44BF9BC95952}">
      <dsp:nvSpPr>
        <dsp:cNvPr id="0" name=""/>
        <dsp:cNvSpPr/>
      </dsp:nvSpPr>
      <dsp:spPr>
        <a:xfrm rot="1800000">
          <a:off x="3633350" y="2840577"/>
          <a:ext cx="151019" cy="40605"/>
        </a:xfrm>
        <a:custGeom>
          <a:avLst/>
          <a:gdLst/>
          <a:ahLst/>
          <a:cxnLst/>
          <a:rect l="0" t="0" r="0" b="0"/>
          <a:pathLst>
            <a:path>
              <a:moveTo>
                <a:pt x="0" y="20302"/>
              </a:moveTo>
              <a:lnTo>
                <a:pt x="151019" y="20302"/>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705084" y="2857105"/>
        <a:ext cx="7550" cy="7550"/>
      </dsp:txXfrm>
    </dsp:sp>
    <dsp:sp modelId="{089B36FB-7428-428C-9EB9-DB8642D28EFC}">
      <dsp:nvSpPr>
        <dsp:cNvPr id="0" name=""/>
        <dsp:cNvSpPr/>
      </dsp:nvSpPr>
      <dsp:spPr>
        <a:xfrm>
          <a:off x="3646880" y="2423273"/>
          <a:ext cx="1901450" cy="1901450"/>
        </a:xfrm>
        <a:prstGeom prst="ellipse">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b="1" kern="1200" dirty="0" smtClean="0"/>
            <a:t>多动手</a:t>
          </a:r>
          <a:endParaRPr lang="en-US" sz="2400" b="1" kern="1200" dirty="0"/>
        </a:p>
      </dsp:txBody>
      <dsp:txXfrm>
        <a:off x="3925341" y="2701734"/>
        <a:ext cx="1344528" cy="1344528"/>
      </dsp:txXfrm>
    </dsp:sp>
    <dsp:sp modelId="{0CFE3211-2287-44F4-A0CD-30B88C060492}">
      <dsp:nvSpPr>
        <dsp:cNvPr id="0" name=""/>
        <dsp:cNvSpPr/>
      </dsp:nvSpPr>
      <dsp:spPr>
        <a:xfrm rot="9000000">
          <a:off x="2311629" y="2840577"/>
          <a:ext cx="151019" cy="40605"/>
        </a:xfrm>
        <a:custGeom>
          <a:avLst/>
          <a:gdLst/>
          <a:ahLst/>
          <a:cxnLst/>
          <a:rect l="0" t="0" r="0" b="0"/>
          <a:pathLst>
            <a:path>
              <a:moveTo>
                <a:pt x="0" y="20302"/>
              </a:moveTo>
              <a:lnTo>
                <a:pt x="151019" y="20302"/>
              </a:lnTo>
            </a:path>
          </a:pathLst>
        </a:custGeom>
        <a:noFill/>
        <a:ln w="25400" cap="flat" cmpd="sng" algn="ctr">
          <a:solidFill>
            <a:schemeClr val="accent1">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2383364" y="2857105"/>
        <a:ext cx="7550" cy="7550"/>
      </dsp:txXfrm>
    </dsp:sp>
    <dsp:sp modelId="{9CD9D65E-4A13-490F-B3AC-0749BCEFE24E}">
      <dsp:nvSpPr>
        <dsp:cNvPr id="0" name=""/>
        <dsp:cNvSpPr/>
      </dsp:nvSpPr>
      <dsp:spPr>
        <a:xfrm>
          <a:off x="547668" y="2423273"/>
          <a:ext cx="1901450" cy="1901450"/>
        </a:xfrm>
        <a:prstGeom prst="ellipse">
          <a:avLst/>
        </a:prstGeom>
        <a:solidFill>
          <a:schemeClr val="accent5">
            <a:lumMod val="5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多思考</a:t>
          </a:r>
          <a:endParaRPr lang="zh-CN" altLang="en-US" sz="2400" kern="1200" dirty="0"/>
        </a:p>
      </dsp:txBody>
      <dsp:txXfrm>
        <a:off x="826129" y="2701734"/>
        <a:ext cx="1344528" cy="134452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2" name="灯片编号占位符 1"/>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B0759A85-5022-4787-A15B-AC08B285A577}" type="slidenum">
              <a:rPr lang="zh-CN" altLang="en-US"/>
              <a:pPr>
                <a:defRPr/>
              </a:pPr>
              <a:t>‹#›</a:t>
            </a:fld>
            <a:endParaRPr lang="zh-CN" altLang="en-US"/>
          </a:p>
        </p:txBody>
      </p:sp>
    </p:spTree>
    <p:extLst>
      <p:ext uri="{BB962C8B-B14F-4D97-AF65-F5344CB8AC3E}">
        <p14:creationId xmlns:p14="http://schemas.microsoft.com/office/powerpoint/2010/main" val="1719033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220CDBCF-2791-44E5-A9EB-021BB3638B3E}" type="slidenum">
              <a:rPr lang="zh-CN" altLang="en-US"/>
              <a:pPr>
                <a:defRPr/>
              </a:pPr>
              <a:t>‹#›</a:t>
            </a:fld>
            <a:endParaRPr lang="en-US" altLang="zh-CN"/>
          </a:p>
        </p:txBody>
      </p:sp>
    </p:spTree>
    <p:extLst>
      <p:ext uri="{BB962C8B-B14F-4D97-AF65-F5344CB8AC3E}">
        <p14:creationId xmlns:p14="http://schemas.microsoft.com/office/powerpoint/2010/main" val="767682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p:spPr>
      </p:sp>
      <p:sp>
        <p:nvSpPr>
          <p:cNvPr id="583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D48E373C-EAD8-44E1-AD93-EA97EF4DFCB3}" type="slidenum">
              <a:rPr lang="zh-CN" altLang="en-US" smtClean="0"/>
              <a:pPr>
                <a:defRPr/>
              </a:pPr>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a:t>
            </a:r>
            <a:r>
              <a:rPr lang="zh-CN" altLang="zh-CN" sz="1200" kern="1200" dirty="0" smtClean="0">
                <a:solidFill>
                  <a:schemeClr val="tx1"/>
                </a:solidFill>
                <a:effectLst/>
                <a:latin typeface="Times New Roman" pitchFamily="18" charset="0"/>
                <a:ea typeface="宋体" pitchFamily="2" charset="-122"/>
                <a:cs typeface="+mn-cs"/>
              </a:rPr>
              <a:t>在前面的课程中就已经学习过盒子模型、浮动的知识了。那么我们可以来思考为什么示例</a:t>
            </a:r>
            <a:r>
              <a:rPr lang="en-US" altLang="zh-CN" sz="1200" kern="1200" dirty="0" smtClean="0">
                <a:solidFill>
                  <a:schemeClr val="tx1"/>
                </a:solidFill>
                <a:effectLst/>
                <a:latin typeface="Times New Roman" pitchFamily="18" charset="0"/>
                <a:ea typeface="宋体" pitchFamily="2" charset="-122"/>
                <a:cs typeface="+mn-cs"/>
              </a:rPr>
              <a:t>1</a:t>
            </a:r>
            <a:r>
              <a:rPr lang="zh-CN" altLang="zh-CN" sz="1200" kern="1200" dirty="0" smtClean="0">
                <a:solidFill>
                  <a:schemeClr val="tx1"/>
                </a:solidFill>
                <a:effectLst/>
                <a:latin typeface="Times New Roman" pitchFamily="18" charset="0"/>
                <a:ea typeface="宋体" pitchFamily="2" charset="-122"/>
                <a:cs typeface="+mn-cs"/>
              </a:rPr>
              <a:t>中页面会在不同的浏览器尺寸下差别那么大？</a:t>
            </a:r>
            <a:endParaRPr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其实是因为我们给结构元素设置了固定宽度。那从这个角度出发，如果网页的宽度不是一个固定值是否就可以具有“弹性”呢？</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charset="-122"/>
              </a:rPr>
              <a:t>3</a:t>
            </a:r>
            <a:r>
              <a:rPr lang="zh-CN" altLang="en-US" dirty="0" smtClean="0">
                <a:ea typeface="宋体" charset="-122"/>
              </a:rPr>
              <a:t>、</a:t>
            </a:r>
            <a:r>
              <a:rPr lang="zh-CN" altLang="zh-CN" sz="1200" kern="1200" dirty="0" smtClean="0">
                <a:solidFill>
                  <a:schemeClr val="tx1"/>
                </a:solidFill>
                <a:effectLst/>
                <a:latin typeface="Times New Roman" pitchFamily="18" charset="0"/>
                <a:ea typeface="宋体" pitchFamily="2" charset="-122"/>
                <a:cs typeface="+mn-cs"/>
              </a:rPr>
              <a:t>对于给网页元素设置宽度、大小等，我们一直都习惯使用像素（</a:t>
            </a:r>
            <a:r>
              <a:rPr lang="en-US" altLang="zh-CN" sz="1200" kern="1200" dirty="0" err="1" smtClean="0">
                <a:solidFill>
                  <a:schemeClr val="tx1"/>
                </a:solidFill>
                <a:effectLst/>
                <a:latin typeface="Times New Roman" pitchFamily="18" charset="0"/>
                <a:ea typeface="宋体" pitchFamily="2" charset="-122"/>
                <a:cs typeface="+mn-cs"/>
              </a:rPr>
              <a:t>px</a:t>
            </a:r>
            <a:r>
              <a:rPr lang="zh-CN" altLang="zh-CN" sz="1200" kern="1200" dirty="0" smtClean="0">
                <a:solidFill>
                  <a:schemeClr val="tx1"/>
                </a:solidFill>
                <a:effectLst/>
                <a:latin typeface="Times New Roman" pitchFamily="18" charset="0"/>
                <a:ea typeface="宋体" pitchFamily="2" charset="-122"/>
                <a:cs typeface="+mn-cs"/>
              </a:rPr>
              <a:t>）来作为单位，其实还有一种单位（百分比）。接下来就把示例</a:t>
            </a:r>
            <a:r>
              <a:rPr lang="en-US" altLang="zh-CN" sz="1200" kern="1200" dirty="0" smtClean="0">
                <a:solidFill>
                  <a:schemeClr val="tx1"/>
                </a:solidFill>
                <a:effectLst/>
                <a:latin typeface="Times New Roman" pitchFamily="18" charset="0"/>
                <a:ea typeface="宋体" pitchFamily="2" charset="-122"/>
                <a:cs typeface="+mn-cs"/>
              </a:rPr>
              <a:t>1</a:t>
            </a:r>
            <a:r>
              <a:rPr lang="zh-CN" altLang="zh-CN" sz="1200" kern="1200" dirty="0" smtClean="0">
                <a:solidFill>
                  <a:schemeClr val="tx1"/>
                </a:solidFill>
                <a:effectLst/>
                <a:latin typeface="Times New Roman" pitchFamily="18" charset="0"/>
                <a:ea typeface="宋体" pitchFamily="2" charset="-122"/>
                <a:cs typeface="+mn-cs"/>
              </a:rPr>
              <a:t>的代码用百分比单位稍加修改。</a:t>
            </a:r>
          </a:p>
          <a:p>
            <a:r>
              <a:rPr lang="en-US" altLang="zh-CN" dirty="0" smtClean="0">
                <a:ea typeface="宋体" charset="-122"/>
              </a:rPr>
              <a:t>4</a:t>
            </a:r>
            <a:r>
              <a:rPr lang="zh-CN" altLang="en-US" dirty="0" smtClean="0">
                <a:ea typeface="宋体" charset="-122"/>
              </a:rPr>
              <a:t>、教员引导学员两列高度不一样的时候，左边就会空一块很难看，怎么能做到两列等高呢？（</a:t>
            </a:r>
            <a:r>
              <a:rPr lang="en-US" altLang="zh-CN" dirty="0" smtClean="0">
                <a:ea typeface="宋体" charset="-122"/>
              </a:rPr>
              <a:t>-margin</a:t>
            </a:r>
            <a:r>
              <a:rPr lang="zh-CN" altLang="en-US" dirty="0" smtClean="0">
                <a:ea typeface="宋体" charset="-122"/>
              </a:rPr>
              <a:t>可以实现，教员点到即止，不需要这样实现，只要说明有点复杂）接下来引出另外一种方法，</a:t>
            </a:r>
            <a:r>
              <a:rPr lang="en-US" altLang="zh-CN" dirty="0" smtClean="0">
                <a:ea typeface="宋体" charset="-122"/>
              </a:rPr>
              <a:t>flex</a:t>
            </a:r>
            <a:r>
              <a:rPr lang="zh-CN" altLang="en-US" dirty="0" smtClean="0">
                <a:ea typeface="宋体" charset="-122"/>
              </a:rPr>
              <a:t>布局。</a:t>
            </a: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13</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、教员解释弹性盒模型</a:t>
            </a:r>
            <a:r>
              <a:rPr lang="en-US" altLang="zh-CN" dirty="0" smtClean="0"/>
              <a:t>Flex</a:t>
            </a:r>
            <a:r>
              <a:rPr lang="zh-CN" altLang="en-US" dirty="0" smtClean="0"/>
              <a:t>：</a:t>
            </a:r>
            <a:r>
              <a:rPr lang="en-US" altLang="zh-CN" sz="1200" kern="1200" dirty="0" smtClean="0">
                <a:solidFill>
                  <a:schemeClr val="tx1"/>
                </a:solidFill>
                <a:effectLst/>
                <a:latin typeface="Times New Roman" pitchFamily="18" charset="0"/>
                <a:ea typeface="宋体" pitchFamily="2" charset="-122"/>
                <a:cs typeface="+mn-cs"/>
              </a:rPr>
              <a:t>Flex</a:t>
            </a:r>
            <a:r>
              <a:rPr lang="zh-CN" altLang="zh-CN" sz="1200" kern="1200" dirty="0" smtClean="0">
                <a:solidFill>
                  <a:schemeClr val="tx1"/>
                </a:solidFill>
                <a:effectLst/>
                <a:latin typeface="Times New Roman" pitchFamily="18" charset="0"/>
                <a:ea typeface="宋体" pitchFamily="2" charset="-122"/>
                <a:cs typeface="+mn-cs"/>
              </a:rPr>
              <a:t>布局在定义伸缩项目大小时伸缩容器会预留一些可用空间，可以调节伸缩项目的相对大小和位置。例如，可以确保伸缩容器中的多余空间平均分配多个伸缩项目。当然，如果伸缩容器没有足够大的空间放置伸缩项目，浏览器会根据一定的比例减少伸缩项目的大小，使其不溢出伸缩容器</a:t>
            </a:r>
            <a:r>
              <a:rPr lang="zh-CN" altLang="en-US" sz="1200" kern="1200" dirty="0" smtClean="0">
                <a:solidFill>
                  <a:schemeClr val="tx1"/>
                </a:solidFill>
                <a:effectLst/>
                <a:latin typeface="Times New Roman" pitchFamily="18" charset="0"/>
                <a:ea typeface="宋体" pitchFamily="2" charset="-122"/>
                <a:cs typeface="+mn-cs"/>
              </a:rPr>
              <a:t>。</a:t>
            </a:r>
            <a:endParaRPr lang="en-US"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14</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dirty="0" smtClean="0"/>
              <a:t>Flex</a:t>
            </a:r>
            <a:r>
              <a:rPr lang="zh-CN" altLang="en-US" dirty="0" smtClean="0"/>
              <a:t>布局示例是</a:t>
            </a:r>
            <a:r>
              <a:rPr lang="zh-CN" altLang="en-US" dirty="0" smtClean="0">
                <a:solidFill>
                  <a:srgbClr val="FF0000"/>
                </a:solidFill>
              </a:rPr>
              <a:t>在示例</a:t>
            </a:r>
            <a:r>
              <a:rPr lang="en-US" altLang="zh-CN" dirty="0" smtClean="0">
                <a:solidFill>
                  <a:srgbClr val="FF0000"/>
                </a:solidFill>
              </a:rPr>
              <a:t>1</a:t>
            </a:r>
            <a:r>
              <a:rPr lang="zh-CN" altLang="en-US" dirty="0" smtClean="0">
                <a:solidFill>
                  <a:srgbClr val="FF0000"/>
                </a:solidFill>
              </a:rPr>
              <a:t>的基础上</a:t>
            </a:r>
            <a:r>
              <a:rPr lang="zh-CN" altLang="en-US" dirty="0" smtClean="0"/>
              <a:t>进行修改的，教员在讲解的时候可以对比着示例</a:t>
            </a:r>
            <a:r>
              <a:rPr lang="en-US" altLang="zh-CN" dirty="0" smtClean="0"/>
              <a:t>2</a:t>
            </a:r>
            <a:r>
              <a:rPr lang="zh-CN" altLang="en-US" dirty="0" smtClean="0"/>
              <a:t>来讲，它比示例</a:t>
            </a:r>
            <a:r>
              <a:rPr lang="en-US" altLang="zh-CN" dirty="0" smtClean="0"/>
              <a:t>2</a:t>
            </a:r>
            <a:r>
              <a:rPr lang="zh-CN" altLang="en-US" dirty="0" smtClean="0"/>
              <a:t>更简单就实现了相同的功能，并且没有左边的缺边，不过第一种方法虽然麻烦。但是低版本浏览器也能支持，</a:t>
            </a:r>
            <a:r>
              <a:rPr lang="en-US" altLang="zh-CN" dirty="0" smtClean="0"/>
              <a:t>Flex</a:t>
            </a:r>
            <a:r>
              <a:rPr lang="zh-CN" altLang="en-US" dirty="0" smtClean="0"/>
              <a:t>布局虽然好，但是有浏览器兼容问题（高版本浏览器就可以放心使用）。教员引导使用场景。</a:t>
            </a:r>
            <a:endParaRPr lang="en-US" altLang="zh-CN" dirty="0" smtClean="0"/>
          </a:p>
          <a:p>
            <a:r>
              <a:rPr lang="en-US" altLang="zh-CN" dirty="0" smtClean="0"/>
              <a:t>2</a:t>
            </a:r>
            <a:r>
              <a:rPr lang="zh-CN" altLang="en-US" dirty="0" smtClean="0"/>
              <a:t>、</a:t>
            </a:r>
            <a:r>
              <a:rPr lang="en-US" altLang="zh-CN" dirty="0" smtClean="0"/>
              <a:t>Flex</a:t>
            </a:r>
            <a:r>
              <a:rPr lang="zh-CN" altLang="en-US" dirty="0" smtClean="0"/>
              <a:t>有浏览器兼容问题。（</a:t>
            </a:r>
            <a:r>
              <a:rPr lang="en-US" altLang="zh-CN" dirty="0" smtClean="0"/>
              <a:t>Flex</a:t>
            </a:r>
            <a:r>
              <a:rPr lang="zh-CN" altLang="en-US" dirty="0" smtClean="0"/>
              <a:t>是最新的标准，其他更早的两个版本就不讲了，教员简单提及其他两个版本，让学员能够知道用到的时候怎么查询、怎么添加即可，不用深入讲解。）</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15</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、提示：</a:t>
            </a:r>
            <a:r>
              <a:rPr lang="en-US" altLang="zh-CN" dirty="0" smtClean="0"/>
              <a:t>Flex</a:t>
            </a:r>
            <a:r>
              <a:rPr lang="zh-CN" altLang="en-US" dirty="0" smtClean="0"/>
              <a:t>属性相关的演示效果都是在示例</a:t>
            </a:r>
            <a:r>
              <a:rPr lang="en-US" altLang="zh-CN" dirty="0" smtClean="0"/>
              <a:t>3</a:t>
            </a:r>
            <a:r>
              <a:rPr lang="zh-CN" altLang="en-US" dirty="0" smtClean="0"/>
              <a:t>的基础上一步一步累加</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16</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、教员解释：</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     </a:t>
            </a:r>
            <a:r>
              <a:rPr lang="zh-CN" altLang="zh-CN" sz="1200" kern="1200" dirty="0" smtClean="0">
                <a:solidFill>
                  <a:schemeClr val="tx1"/>
                </a:solidFill>
                <a:effectLst/>
                <a:latin typeface="Times New Roman" pitchFamily="18" charset="0"/>
                <a:ea typeface="宋体" pitchFamily="2" charset="-122"/>
                <a:cs typeface="+mn-cs"/>
              </a:rPr>
              <a:t>伸缩布局决定的特性是让伸缩项目可伸缩，也就是让伸缩项目的宽度或高度自动填充伸缩容器额外的空间，这可以用</a:t>
            </a:r>
            <a:r>
              <a:rPr lang="en-US" altLang="zh-CN" sz="1200" kern="1200" dirty="0" smtClean="0">
                <a:solidFill>
                  <a:schemeClr val="tx1"/>
                </a:solidFill>
                <a:effectLst/>
                <a:latin typeface="Times New Roman" pitchFamily="18" charset="0"/>
                <a:ea typeface="宋体" pitchFamily="2" charset="-122"/>
                <a:cs typeface="+mn-cs"/>
              </a:rPr>
              <a:t>flex</a:t>
            </a:r>
            <a:r>
              <a:rPr lang="zh-CN" altLang="zh-CN" sz="1200" kern="1200" dirty="0" smtClean="0">
                <a:solidFill>
                  <a:schemeClr val="tx1"/>
                </a:solidFill>
                <a:effectLst/>
                <a:latin typeface="Times New Roman" pitchFamily="18" charset="0"/>
                <a:ea typeface="宋体" pitchFamily="2" charset="-122"/>
                <a:cs typeface="+mn-cs"/>
              </a:rPr>
              <a:t>属性来完成。</a:t>
            </a:r>
            <a:endParaRPr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、关于前缀，浏览器支持情况</a:t>
            </a:r>
            <a:r>
              <a:rPr lang="zh-CN" altLang="zh-CN" sz="1200" kern="1200" dirty="0" smtClean="0">
                <a:solidFill>
                  <a:schemeClr val="tx1"/>
                </a:solidFill>
                <a:effectLst/>
                <a:latin typeface="Times New Roman" pitchFamily="18" charset="0"/>
                <a:ea typeface="宋体" pitchFamily="2" charset="-122"/>
                <a:cs typeface="+mn-cs"/>
              </a:rPr>
              <a:t>可以在</a:t>
            </a:r>
            <a:r>
              <a:rPr lang="en-US" altLang="zh-CN" sz="1200" kern="1200" dirty="0" smtClean="0">
                <a:solidFill>
                  <a:schemeClr val="tx1"/>
                </a:solidFill>
                <a:effectLst/>
                <a:latin typeface="Times New Roman" pitchFamily="18" charset="0"/>
                <a:ea typeface="宋体" pitchFamily="2" charset="-122"/>
                <a:cs typeface="+mn-cs"/>
              </a:rPr>
              <a:t>www.caniuse.com</a:t>
            </a:r>
            <a:r>
              <a:rPr lang="zh-CN" altLang="zh-CN" sz="1200" kern="1200" dirty="0" smtClean="0">
                <a:solidFill>
                  <a:schemeClr val="tx1"/>
                </a:solidFill>
                <a:effectLst/>
                <a:latin typeface="Times New Roman" pitchFamily="18" charset="0"/>
                <a:ea typeface="宋体" pitchFamily="2" charset="-122"/>
                <a:cs typeface="+mn-cs"/>
              </a:rPr>
              <a:t>网站中进行查询</a:t>
            </a:r>
            <a:r>
              <a:rPr lang="zh-CN" altLang="en-US" sz="1200" kern="1200" dirty="0" smtClean="0">
                <a:solidFill>
                  <a:schemeClr val="tx1"/>
                </a:solidFill>
                <a:effectLst/>
                <a:latin typeface="Times New Roman" pitchFamily="18" charset="0"/>
                <a:ea typeface="宋体" pitchFamily="2" charset="-122"/>
                <a:cs typeface="+mn-cs"/>
              </a:rPr>
              <a:t>。（课程中就不再对每个属性都做为浏览器的兼容，大家自己针对需要的浏览器加前缀）</a:t>
            </a:r>
            <a:endParaRPr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3</a:t>
            </a:r>
            <a:r>
              <a:rPr lang="zh-CN" altLang="en-US" sz="1200" kern="1200" dirty="0" smtClean="0">
                <a:solidFill>
                  <a:schemeClr val="tx1"/>
                </a:solidFill>
                <a:effectLst/>
                <a:latin typeface="Times New Roman" pitchFamily="18" charset="0"/>
                <a:ea typeface="宋体" pitchFamily="2" charset="-122"/>
                <a:cs typeface="+mn-cs"/>
              </a:rPr>
              <a:t>、在示例</a:t>
            </a:r>
            <a:r>
              <a:rPr lang="en-US" altLang="zh-CN" sz="1200" kern="1200" dirty="0" smtClean="0">
                <a:solidFill>
                  <a:schemeClr val="tx1"/>
                </a:solidFill>
                <a:effectLst/>
                <a:latin typeface="Times New Roman" pitchFamily="18" charset="0"/>
                <a:ea typeface="宋体" pitchFamily="2" charset="-122"/>
                <a:cs typeface="+mn-cs"/>
              </a:rPr>
              <a:t>3</a:t>
            </a:r>
            <a:r>
              <a:rPr lang="zh-CN" altLang="en-US" sz="1200" kern="1200" dirty="0" smtClean="0">
                <a:solidFill>
                  <a:schemeClr val="tx1"/>
                </a:solidFill>
                <a:effectLst/>
                <a:latin typeface="Times New Roman" pitchFamily="18" charset="0"/>
                <a:ea typeface="宋体" pitchFamily="2" charset="-122"/>
                <a:cs typeface="+mn-cs"/>
              </a:rPr>
              <a:t>的基础上进行修改</a:t>
            </a:r>
            <a:endParaRPr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17</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、教员解释：</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	</a:t>
            </a:r>
            <a:r>
              <a:rPr lang="zh-CN" altLang="zh-CN" dirty="0" smtClean="0"/>
              <a:t>把</a:t>
            </a:r>
            <a:r>
              <a:rPr lang="en-US" altLang="zh-CN" dirty="0" smtClean="0"/>
              <a:t>article</a:t>
            </a:r>
            <a:r>
              <a:rPr lang="zh-CN" altLang="zh-CN" dirty="0" smtClean="0"/>
              <a:t>的</a:t>
            </a:r>
            <a:r>
              <a:rPr lang="en-US" altLang="zh-CN" dirty="0" smtClean="0"/>
              <a:t>flex</a:t>
            </a:r>
            <a:r>
              <a:rPr lang="zh-CN" altLang="en-US" dirty="0" smtClean="0"/>
              <a:t>值</a:t>
            </a:r>
            <a:r>
              <a:rPr lang="zh-CN" altLang="zh-CN" dirty="0" smtClean="0"/>
              <a:t>修改为</a:t>
            </a:r>
            <a:r>
              <a:rPr lang="en-US" altLang="zh-CN" dirty="0" smtClean="0"/>
              <a:t>2</a:t>
            </a:r>
            <a:r>
              <a:rPr lang="zh-CN" altLang="en-US" dirty="0" smtClean="0"/>
              <a:t>后黄色列的宽度是红色列的</a:t>
            </a:r>
            <a:r>
              <a:rPr lang="en-US" altLang="zh-CN" dirty="0" smtClean="0"/>
              <a:t>2</a:t>
            </a:r>
            <a:r>
              <a:rPr lang="zh-CN" altLang="en-US" dirty="0" smtClean="0"/>
              <a:t>倍。</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lang="zh-CN" altLang="en-US" dirty="0" smtClean="0"/>
              <a:t>、教员可以提问：</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   flex</a:t>
            </a:r>
            <a:r>
              <a:rPr lang="zh-CN" altLang="en-US" baseline="0" dirty="0" smtClean="0"/>
              <a:t>的值是否可以为小数</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18</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a:t>
            </a:r>
            <a:r>
              <a:rPr lang="zh-CN" altLang="en-US" dirty="0" smtClean="0"/>
              <a:t>、</a:t>
            </a:r>
            <a:r>
              <a:rPr lang="en-US" altLang="zh-CN" sz="1200" kern="1200" dirty="0" smtClean="0">
                <a:solidFill>
                  <a:schemeClr val="tx1"/>
                </a:solidFill>
                <a:effectLst/>
                <a:latin typeface="Times New Roman" pitchFamily="18" charset="0"/>
                <a:ea typeface="宋体" pitchFamily="2" charset="-122"/>
                <a:cs typeface="+mn-cs"/>
              </a:rPr>
              <a:t>flex-direction </a:t>
            </a:r>
            <a:r>
              <a:rPr lang="zh-CN" altLang="zh-CN" sz="1200" kern="1200" dirty="0" smtClean="0">
                <a:solidFill>
                  <a:schemeClr val="tx1"/>
                </a:solidFill>
                <a:effectLst/>
                <a:latin typeface="Times New Roman" pitchFamily="18" charset="0"/>
                <a:ea typeface="宋体" pitchFamily="2" charset="-122"/>
                <a:cs typeface="+mn-cs"/>
              </a:rPr>
              <a:t>属性决定主轴的方向（即项目的排列方向），可以很简单的将多个元素的排列方向从水平方向修改为垂直方向，或者从垂直方向修改为水平方向。</a:t>
            </a:r>
            <a:endParaRPr lang="en-US" altLang="zh-CN" sz="1200" kern="1200" dirty="0" smtClean="0">
              <a:solidFill>
                <a:schemeClr val="tx1"/>
              </a:solidFill>
              <a:effectLst/>
              <a:latin typeface="Times New Roman" pitchFamily="18" charset="0"/>
              <a:ea typeface="宋体" pitchFamily="2" charset="-122"/>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、教员可以再把属性值修改为</a:t>
            </a:r>
            <a:r>
              <a:rPr lang="en-US" altLang="zh-CN" dirty="0" smtClean="0"/>
              <a:t>column | column-reverse</a:t>
            </a:r>
            <a:r>
              <a:rPr lang="zh-CN" altLang="en-US" dirty="0" smtClean="0"/>
              <a:t>等，让学员看到不同的效果。</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19</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、教员分别解释每个属性值的作用及效果。</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20</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en-US" altLang="zh-CN" sz="1200" kern="1200" dirty="0" smtClean="0">
                <a:solidFill>
                  <a:schemeClr val="tx1"/>
                </a:solidFill>
                <a:effectLst/>
                <a:latin typeface="Times New Roman" pitchFamily="18" charset="0"/>
                <a:ea typeface="宋体" pitchFamily="2" charset="-122"/>
                <a:cs typeface="+mn-cs"/>
              </a:rPr>
              <a:t>justify-content</a:t>
            </a:r>
            <a:r>
              <a:rPr lang="zh-CN" altLang="zh-CN" sz="1200" kern="1200" dirty="0" smtClean="0">
                <a:solidFill>
                  <a:schemeClr val="tx1"/>
                </a:solidFill>
                <a:effectLst/>
                <a:latin typeface="Times New Roman" pitchFamily="18" charset="0"/>
                <a:ea typeface="宋体" pitchFamily="2" charset="-122"/>
                <a:cs typeface="+mn-cs"/>
              </a:rPr>
              <a:t>属性适用于伸缩容器，也就是伸缩项目的父元素。主要用来定义伸缩项目在主轴上的对齐方式</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、带着学员分析图片，图片就可说明这几种属性的显示方式，让学员记住这张图片就学会了使用这个属性了。</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21</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a:t>
            </a:r>
            <a:r>
              <a:rPr lang="zh-CN" altLang="en-US" dirty="0" smtClean="0"/>
              <a:t>、</a:t>
            </a:r>
            <a:r>
              <a:rPr lang="en-US" altLang="zh-CN" sz="1200" kern="1200" dirty="0" smtClean="0">
                <a:solidFill>
                  <a:schemeClr val="tx1"/>
                </a:solidFill>
                <a:effectLst/>
                <a:latin typeface="Times New Roman" pitchFamily="18" charset="0"/>
                <a:ea typeface="宋体" pitchFamily="2" charset="-122"/>
                <a:cs typeface="+mn-cs"/>
              </a:rPr>
              <a:t>align-items</a:t>
            </a:r>
            <a:r>
              <a:rPr lang="zh-CN" altLang="zh-CN" sz="1200" kern="1200" dirty="0" smtClean="0">
                <a:solidFill>
                  <a:schemeClr val="tx1"/>
                </a:solidFill>
                <a:effectLst/>
                <a:latin typeface="Times New Roman" pitchFamily="18" charset="0"/>
                <a:ea typeface="宋体" pitchFamily="2" charset="-122"/>
                <a:cs typeface="+mn-cs"/>
              </a:rPr>
              <a:t>属性定义伸缩项目在侧轴上的对齐方式。</a:t>
            </a:r>
            <a:r>
              <a:rPr lang="en-US" altLang="zh-CN" sz="1200" kern="1200" dirty="0" smtClean="0">
                <a:solidFill>
                  <a:schemeClr val="tx1"/>
                </a:solidFill>
                <a:effectLst/>
                <a:latin typeface="Times New Roman" pitchFamily="18" charset="0"/>
                <a:ea typeface="宋体" pitchFamily="2" charset="-122"/>
                <a:cs typeface="+mn-cs"/>
              </a:rPr>
              <a:t>align-items</a:t>
            </a:r>
            <a:r>
              <a:rPr lang="zh-CN" altLang="zh-CN" sz="1200" kern="1200" dirty="0" smtClean="0">
                <a:solidFill>
                  <a:schemeClr val="tx1"/>
                </a:solidFill>
                <a:effectLst/>
                <a:latin typeface="Times New Roman" pitchFamily="18" charset="0"/>
                <a:ea typeface="宋体" pitchFamily="2" charset="-122"/>
                <a:cs typeface="+mn-cs"/>
              </a:rPr>
              <a:t>和</a:t>
            </a:r>
            <a:r>
              <a:rPr lang="en-US" altLang="zh-CN" sz="1200" kern="1200" dirty="0" smtClean="0">
                <a:solidFill>
                  <a:schemeClr val="tx1"/>
                </a:solidFill>
                <a:effectLst/>
                <a:latin typeface="Times New Roman" pitchFamily="18" charset="0"/>
                <a:ea typeface="宋体" pitchFamily="2" charset="-122"/>
                <a:cs typeface="+mn-cs"/>
              </a:rPr>
              <a:t>justify-content</a:t>
            </a:r>
            <a:r>
              <a:rPr lang="zh-CN" altLang="zh-CN" sz="1200" kern="1200" dirty="0" smtClean="0">
                <a:solidFill>
                  <a:schemeClr val="tx1"/>
                </a:solidFill>
                <a:effectLst/>
                <a:latin typeface="Times New Roman" pitchFamily="18" charset="0"/>
                <a:ea typeface="宋体" pitchFamily="2" charset="-122"/>
                <a:cs typeface="+mn-cs"/>
              </a:rPr>
              <a:t>相呼应。可以把它想象成侧轴（垂直于主轴）的</a:t>
            </a:r>
            <a:r>
              <a:rPr lang="en-US" altLang="zh-CN" sz="1200" kern="1200" dirty="0" smtClean="0">
                <a:solidFill>
                  <a:schemeClr val="tx1"/>
                </a:solidFill>
                <a:effectLst/>
                <a:latin typeface="Times New Roman" pitchFamily="18" charset="0"/>
                <a:ea typeface="宋体" pitchFamily="2" charset="-122"/>
                <a:cs typeface="+mn-cs"/>
              </a:rPr>
              <a:t>justify-content</a:t>
            </a:r>
            <a:r>
              <a:rPr lang="zh-CN" altLang="zh-CN" sz="1200" kern="1200" dirty="0" smtClean="0">
                <a:solidFill>
                  <a:schemeClr val="tx1"/>
                </a:solidFill>
                <a:effectLst/>
                <a:latin typeface="Times New Roman" pitchFamily="18" charset="0"/>
                <a:ea typeface="宋体" pitchFamily="2" charset="-122"/>
                <a:cs typeface="+mn-cs"/>
              </a:rPr>
              <a:t>。</a:t>
            </a: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22</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、教员讲解本书内容的重难点章节分配，并让学员做记录</a:t>
            </a:r>
            <a:endParaRPr lang="en-US" altLang="zh-CN" dirty="0" smtClean="0">
              <a:ea typeface="宋体" charset="-122"/>
            </a:endParaRPr>
          </a:p>
          <a:p>
            <a:r>
              <a:rPr lang="en-US" altLang="zh-CN" dirty="0" smtClean="0">
                <a:ea typeface="宋体" charset="-122"/>
              </a:rPr>
              <a:t>2</a:t>
            </a:r>
            <a:r>
              <a:rPr lang="zh-CN" altLang="en-US" dirty="0" smtClean="0">
                <a:ea typeface="宋体" charset="-122"/>
              </a:rPr>
              <a:t>、第二章 </a:t>
            </a:r>
            <a:r>
              <a:rPr lang="en-US" altLang="zh-CN" dirty="0" smtClean="0">
                <a:ea typeface="宋体" charset="-122"/>
              </a:rPr>
              <a:t>Bootstrap</a:t>
            </a:r>
            <a:r>
              <a:rPr lang="zh-CN" altLang="en-US" dirty="0" smtClean="0">
                <a:ea typeface="宋体" charset="-122"/>
              </a:rPr>
              <a:t>样式并非不重要，里面的栅格布局也是非常重要的，只不过全局样式中常用的基本标签（</a:t>
            </a:r>
            <a:r>
              <a:rPr lang="en-US" altLang="zh-CN" dirty="0" smtClean="0">
                <a:ea typeface="宋体" charset="-122"/>
              </a:rPr>
              <a:t>h1-h6</a:t>
            </a:r>
            <a:r>
              <a:rPr lang="zh-CN" altLang="en-US" dirty="0" smtClean="0">
                <a:ea typeface="宋体" charset="-122"/>
              </a:rPr>
              <a:t>、</a:t>
            </a:r>
            <a:r>
              <a:rPr lang="en-US" altLang="zh-CN" dirty="0" smtClean="0">
                <a:ea typeface="宋体" charset="-122"/>
              </a:rPr>
              <a:t>p</a:t>
            </a:r>
            <a:r>
              <a:rPr lang="zh-CN" altLang="en-US" dirty="0" smtClean="0">
                <a:ea typeface="宋体" charset="-122"/>
              </a:rPr>
              <a:t>等）的使用还是和以前一样，无非是</a:t>
            </a:r>
            <a:r>
              <a:rPr lang="en-US" altLang="zh-CN" dirty="0" smtClean="0">
                <a:ea typeface="宋体" charset="-122"/>
              </a:rPr>
              <a:t>Bootstrap</a:t>
            </a:r>
            <a:r>
              <a:rPr lang="zh-CN" altLang="en-US" dirty="0" smtClean="0">
                <a:ea typeface="宋体" charset="-122"/>
              </a:rPr>
              <a:t>给我们封装了一些固定的样式而已。</a:t>
            </a:r>
            <a:endParaRPr lang="en-US" altLang="zh-CN" dirty="0" smtClean="0">
              <a:ea typeface="宋体" charset="-122"/>
            </a:endParaRPr>
          </a:p>
          <a:p>
            <a:r>
              <a:rPr lang="en-US" altLang="zh-CN" dirty="0" smtClean="0">
                <a:ea typeface="宋体" charset="-122"/>
              </a:rPr>
              <a:t>3</a:t>
            </a:r>
            <a:r>
              <a:rPr lang="zh-CN" altLang="en-US" dirty="0" smtClean="0">
                <a:ea typeface="宋体" charset="-122"/>
              </a:rPr>
              <a:t>、第三章 </a:t>
            </a:r>
            <a:r>
              <a:rPr lang="en-US" altLang="zh-CN" dirty="0" smtClean="0">
                <a:ea typeface="宋体" charset="-122"/>
              </a:rPr>
              <a:t>Bootstrap</a:t>
            </a:r>
            <a:r>
              <a:rPr lang="zh-CN" altLang="en-US" dirty="0" smtClean="0">
                <a:ea typeface="宋体" charset="-122"/>
              </a:rPr>
              <a:t>组件说是难点，实际上就是组件比较多，类名比较多而已，也不算很难。</a:t>
            </a:r>
            <a:endParaRPr lang="en-US" altLang="zh-CN" dirty="0" smtClean="0">
              <a:ea typeface="宋体" charset="-122"/>
            </a:endParaRPr>
          </a:p>
          <a:p>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AE73C2FE-8A25-45AC-AF83-D894CE40A979}"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4" name="灯片编号占位符 3"/>
          <p:cNvSpPr>
            <a:spLocks noGrp="1"/>
          </p:cNvSpPr>
          <p:nvPr>
            <p:ph type="sldNum" sz="quarter" idx="5"/>
          </p:nvPr>
        </p:nvSpPr>
        <p:spPr/>
        <p:txBody>
          <a:bodyPr/>
          <a:lstStyle/>
          <a:p>
            <a:pPr>
              <a:defRPr/>
            </a:pPr>
            <a:fld id="{A43720E3-9AA0-493A-B654-4ED46092255A}" type="slidenum">
              <a:rPr lang="zh-CN" altLang="en-US" smtClean="0"/>
              <a:pPr>
                <a:defRPr/>
              </a:pPr>
              <a:t>24</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2BB52050-EE92-43BC-98FC-BDEC8B1E4D41}" type="slidenum">
              <a:rPr lang="zh-CN" altLang="en-US" smtClean="0"/>
              <a:pPr>
                <a:defRPr/>
              </a:pPr>
              <a:t>25</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响应式网页设计的一个很典型的应用，写一套网页就能适应于不同的终端，不过我们仔细观察会发现，这个网页在电脑、平板和手机上显示的内容并非一模一样的。在屏幕小的设备上就只会显示网页的主要框架内容。对于装饰性的，可有可无的元素就不再显示。</a:t>
            </a:r>
            <a:endParaRPr lang="en-US" altLang="zh-CN" sz="1200" kern="1200" dirty="0" smtClean="0">
              <a:solidFill>
                <a:schemeClr val="tx1"/>
              </a:solidFill>
              <a:effectLst/>
              <a:latin typeface="Times New Roman" pitchFamily="18" charset="0"/>
              <a:ea typeface="宋体" pitchFamily="2" charset="-122"/>
              <a:cs typeface="+mn-cs"/>
            </a:endParaRPr>
          </a:p>
          <a:p>
            <a:pPr>
              <a:defRPr/>
            </a:pPr>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怎么样才能实现这样的效果呢？媒体查询是实现这些效果所需的最强大的工具</a:t>
            </a:r>
            <a:r>
              <a:rPr lang="zh-CN" altLang="en-US" sz="1200" kern="1200" dirty="0" smtClean="0">
                <a:solidFill>
                  <a:schemeClr val="tx1"/>
                </a:solidFill>
                <a:effectLst/>
                <a:latin typeface="Times New Roman" pitchFamily="18" charset="0"/>
                <a:ea typeface="宋体" pitchFamily="2" charset="-122"/>
                <a:cs typeface="+mn-cs"/>
              </a:rPr>
              <a:t>。引出下一页媒体查询。</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26</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27</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28</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29</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注意</a:t>
            </a:r>
          </a:p>
          <a:p>
            <a:r>
              <a:rPr lang="zh-CN" altLang="zh-CN" sz="1200" kern="1200" dirty="0" smtClean="0">
                <a:solidFill>
                  <a:schemeClr val="tx1"/>
                </a:solidFill>
                <a:effectLst/>
                <a:latin typeface="Times New Roman" pitchFamily="18" charset="0"/>
                <a:ea typeface="宋体" pitchFamily="2" charset="-122"/>
                <a:cs typeface="+mn-cs"/>
              </a:rPr>
              <a:t>到目前为止，</a:t>
            </a:r>
            <a:r>
              <a:rPr lang="en-US" altLang="zh-CN" dirty="0" smtClean="0">
                <a:effectLst/>
              </a:rPr>
              <a:t>CSS3 Media Query</a:t>
            </a:r>
            <a:r>
              <a:rPr lang="zh-CN" altLang="zh-CN" sz="1200" kern="1200" dirty="0" smtClean="0">
                <a:solidFill>
                  <a:schemeClr val="tx1"/>
                </a:solidFill>
                <a:effectLst/>
                <a:latin typeface="Times New Roman" pitchFamily="18" charset="0"/>
                <a:ea typeface="宋体" pitchFamily="2" charset="-122"/>
                <a:cs typeface="+mn-cs"/>
              </a:rPr>
              <a:t>得到了众多浏览器的支持，除了</a:t>
            </a:r>
            <a:r>
              <a:rPr lang="en-US" altLang="zh-CN" dirty="0" smtClean="0">
                <a:effectLst/>
              </a:rPr>
              <a:t>IE6~8</a:t>
            </a:r>
            <a:r>
              <a:rPr lang="zh-CN" altLang="zh-CN" sz="1200" kern="1200" dirty="0" smtClean="0">
                <a:solidFill>
                  <a:schemeClr val="tx1"/>
                </a:solidFill>
                <a:effectLst/>
                <a:latin typeface="Times New Roman" pitchFamily="18" charset="0"/>
                <a:ea typeface="宋体" pitchFamily="2" charset="-122"/>
                <a:cs typeface="+mn-cs"/>
              </a:rPr>
              <a:t>浏览器不支持。还有一点与众不同的是，</a:t>
            </a:r>
            <a:r>
              <a:rPr lang="en-US" altLang="zh-CN" dirty="0" smtClean="0">
                <a:effectLst/>
              </a:rPr>
              <a:t>Media Query</a:t>
            </a:r>
            <a:r>
              <a:rPr lang="zh-CN" altLang="zh-CN" sz="1200" kern="1200" dirty="0" smtClean="0">
                <a:solidFill>
                  <a:schemeClr val="tx1"/>
                </a:solidFill>
                <a:effectLst/>
                <a:latin typeface="Times New Roman" pitchFamily="18" charset="0"/>
                <a:ea typeface="宋体" pitchFamily="2" charset="-122"/>
                <a:cs typeface="+mn-cs"/>
              </a:rPr>
              <a:t>不需要像其他</a:t>
            </a:r>
            <a:r>
              <a:rPr lang="en-US" altLang="zh-CN" dirty="0" smtClean="0">
                <a:effectLst/>
              </a:rPr>
              <a:t>CSS3</a:t>
            </a:r>
            <a:r>
              <a:rPr lang="zh-CN" altLang="zh-CN" sz="1200" kern="1200" dirty="0" smtClean="0">
                <a:solidFill>
                  <a:schemeClr val="tx1"/>
                </a:solidFill>
                <a:effectLst/>
                <a:latin typeface="Times New Roman" pitchFamily="18" charset="0"/>
                <a:ea typeface="宋体" pitchFamily="2" charset="-122"/>
                <a:cs typeface="+mn-cs"/>
              </a:rPr>
              <a:t>属性一样在不同的浏览器中添加前缀</a:t>
            </a:r>
            <a:r>
              <a:rPr lang="zh-CN" altLang="zh-CN" dirty="0" smtClean="0">
                <a:effectLst/>
              </a:rPr>
              <a:t> </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30</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31</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32</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、教员提出问题，让学员思考，最后分析原因，得出最终的正确方案，防止样式覆盖。</a:t>
            </a:r>
            <a:endParaRPr lang="en-US" altLang="zh-CN" dirty="0" smtClean="0"/>
          </a:p>
          <a:p>
            <a:pPr>
              <a:defRPr/>
            </a:pP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a:ln/>
        </p:spPr>
      </p:sp>
      <p:sp>
        <p:nvSpPr>
          <p:cNvPr id="604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介绍本书的项目案例：找房无忧网站</a:t>
            </a:r>
            <a:endParaRPr lang="en-US" altLang="zh-CN" dirty="0" smtClean="0">
              <a:ea typeface="宋体" charset="-122"/>
            </a:endParaRPr>
          </a:p>
          <a:p>
            <a:r>
              <a:rPr lang="zh-CN" altLang="en-US" dirty="0" smtClean="0">
                <a:ea typeface="宋体" charset="-122"/>
              </a:rPr>
              <a:t>业务需求以及功能效果展示（主要通过找房无忧首页可以打开二手房、租房两个系列的详情页，还可以打开登录注册页面、密码找回页面，此外还提供了我的页面，比如我查找过的小区等）此外演示几个页面特效，比如轮播图，选项卡，倒计时，表单注册等功能（演示几个有代表性的即可）</a:t>
            </a:r>
            <a:endParaRPr lang="en-US" altLang="zh-CN" dirty="0" smtClean="0">
              <a:ea typeface="宋体" charset="-122"/>
            </a:endParaRPr>
          </a:p>
          <a:p>
            <a:r>
              <a:rPr lang="zh-CN" altLang="en-US" dirty="0" smtClean="0">
                <a:ea typeface="宋体" charset="-122"/>
              </a:rPr>
              <a:t>总之就是把项目运行起来。让学员看到一个漂亮的网站页面和特效。让学员对这门课产生兴趣。</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C7931170-95AB-4F48-A71B-8C6A3FDAD450}" type="slidenum">
              <a:rPr lang="zh-CN" altLang="en-US" smtClean="0"/>
              <a:pPr>
                <a:defRPr/>
              </a:pPr>
              <a:t>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、教员分析可以通过媒体查询设置不同的临界点。并且分别针对不同的屏幕设置不同的样式值就可以让一套页面分别适配不同屏幕的设备。</a:t>
            </a:r>
            <a:endParaRPr lang="en-US" altLang="zh-CN" dirty="0" smtClean="0"/>
          </a:p>
          <a:p>
            <a:pPr>
              <a:defRPr/>
            </a:pPr>
            <a:r>
              <a:rPr lang="en-US" altLang="zh-CN" dirty="0" smtClean="0"/>
              <a:t>2</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34</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35</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36</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37</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38</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39</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40</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、教员分析响应式布局的利弊，告诉学员响应式布局的应用场合。</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41</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p:txBody>
      </p:sp>
      <p:sp>
        <p:nvSpPr>
          <p:cNvPr id="4" name="灯片编号占位符 3"/>
          <p:cNvSpPr>
            <a:spLocks noGrp="1"/>
          </p:cNvSpPr>
          <p:nvPr>
            <p:ph type="sldNum" sz="quarter" idx="5"/>
          </p:nvPr>
        </p:nvSpPr>
        <p:spPr/>
        <p:txBody>
          <a:bodyPr/>
          <a:lstStyle/>
          <a:p>
            <a:pPr>
              <a:defRPr/>
            </a:pPr>
            <a:fld id="{4DDB0C73-0033-4FE0-B621-45CB7BBE68EB}" type="slidenum">
              <a:rPr lang="zh-CN" altLang="en-US" smtClean="0"/>
              <a:pPr>
                <a:defRPr/>
              </a:pPr>
              <a:t>42</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eaLnBrk="1" hangingPunct="1"/>
            <a:r>
              <a:rPr lang="zh-CN" altLang="en-US" dirty="0" smtClean="0">
                <a:ea typeface="宋体" charset="-122"/>
              </a:rPr>
              <a:t>预习作业测试题用于下次上课前进行全班同学集中测试。因此教员要在本次课布置下去。布置预习测试题的目的是要求学员进行预习，保障下次学员学习质量。</a:t>
            </a:r>
            <a:endParaRPr lang="en-US" altLang="zh-CN" dirty="0" smtClean="0">
              <a:ea typeface="宋体" charset="-122"/>
            </a:endParaRPr>
          </a:p>
          <a:p>
            <a:pPr eaLnBrk="1" hangingPunct="1"/>
            <a:r>
              <a:rPr lang="zh-CN" altLang="en-US" dirty="0" smtClean="0">
                <a:ea typeface="宋体" charset="-122"/>
              </a:rPr>
              <a:t>不少于</a:t>
            </a:r>
            <a:r>
              <a:rPr lang="en-US" altLang="zh-CN" dirty="0" smtClean="0">
                <a:ea typeface="宋体" charset="-122"/>
              </a:rPr>
              <a:t>4</a:t>
            </a:r>
            <a:r>
              <a:rPr lang="zh-CN" altLang="en-US" dirty="0" smtClean="0">
                <a:ea typeface="宋体" charset="-122"/>
              </a:rPr>
              <a:t>道题，其中至少包含一道简述题，主要了解学员对重要知识点的理解程度</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3713DD09-CDC6-4A2B-9D58-02EA8A613287}" type="slidenum">
              <a:rPr lang="zh-CN" altLang="en-US" smtClean="0"/>
              <a:pPr>
                <a:defRPr/>
              </a:pPr>
              <a:t>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、学习框架技术，不仅仅在于会用，还明白其所以然，那么就需要多去查看相关的官方文档（最好为英文版），结合源码才能更好的去理解</a:t>
            </a:r>
            <a:endParaRPr lang="en-US" altLang="zh-CN" dirty="0" smtClean="0">
              <a:ea typeface="宋体" charset="-122"/>
            </a:endParaRPr>
          </a:p>
          <a:p>
            <a:r>
              <a:rPr lang="en-US" altLang="zh-CN" dirty="0" smtClean="0">
                <a:ea typeface="宋体" charset="-122"/>
              </a:rPr>
              <a:t>2</a:t>
            </a:r>
            <a:r>
              <a:rPr lang="zh-CN" altLang="en-US" dirty="0" smtClean="0">
                <a:ea typeface="宋体" charset="-122"/>
              </a:rPr>
              <a:t>、学习过程中，要多思考，结合之前学习的</a:t>
            </a:r>
            <a:r>
              <a:rPr lang="en-US" altLang="zh-CN" dirty="0" smtClean="0">
                <a:ea typeface="宋体" charset="-122"/>
              </a:rPr>
              <a:t>HTML5+CSS3</a:t>
            </a:r>
            <a:r>
              <a:rPr lang="zh-CN" altLang="en-US" dirty="0" smtClean="0">
                <a:ea typeface="宋体" charset="-122"/>
              </a:rPr>
              <a:t>，注重代码的语义化，性能化</a:t>
            </a:r>
            <a:endParaRPr lang="en-US" altLang="zh-CN" dirty="0" smtClean="0">
              <a:ea typeface="宋体" charset="-122"/>
            </a:endParaRPr>
          </a:p>
          <a:p>
            <a:r>
              <a:rPr lang="en-US" altLang="zh-CN" dirty="0" smtClean="0">
                <a:ea typeface="宋体" charset="-122"/>
              </a:rPr>
              <a:t>3</a:t>
            </a:r>
            <a:r>
              <a:rPr lang="zh-CN" altLang="en-US" dirty="0" smtClean="0">
                <a:ea typeface="宋体" charset="-122"/>
              </a:rPr>
              <a:t>、无论什么时候，都需要多动手，多敲代码，才能熟能生巧，不能只看不练</a:t>
            </a: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E3746930-ABE2-4CA2-A3D0-459FFA029969}" type="slidenum">
              <a:rPr lang="zh-CN" altLang="en-US" smtClean="0"/>
              <a:pPr>
                <a:defRPr/>
              </a:pPr>
              <a:t>7</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ea typeface="宋体" charset="-122"/>
            </a:endParaRPr>
          </a:p>
        </p:txBody>
      </p:sp>
      <p:sp>
        <p:nvSpPr>
          <p:cNvPr id="97284" name="灯片编号占位符 3"/>
          <p:cNvSpPr>
            <a:spLocks noGrp="1"/>
          </p:cNvSpPr>
          <p:nvPr>
            <p:ph type="sldNum" sz="quarter" idx="5"/>
          </p:nvPr>
        </p:nvSpPr>
        <p:spPr/>
        <p:txBody>
          <a:bodyPr/>
          <a:lstStyle/>
          <a:p>
            <a:pPr>
              <a:defRPr/>
            </a:pPr>
            <a:fld id="{B55ADD91-A62F-4AB0-BA9C-72A558FCE169}" type="slidenum">
              <a:rPr lang="zh-CN" altLang="en-US" smtClean="0">
                <a:latin typeface="Calibri" pitchFamily="34" charset="0"/>
              </a:rPr>
              <a:pPr>
                <a:defRPr/>
              </a:pPr>
              <a:t>45</a:t>
            </a:fld>
            <a:endParaRPr lang="zh-CN" alt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8AD8EE3C-B7E1-4C42-B2B9-6D0A36A694C2}" type="slidenum">
              <a:rPr lang="zh-CN" altLang="en-US" smtClean="0"/>
              <a:pPr>
                <a:defRPr/>
              </a:pPr>
              <a:t>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21E011B3-9597-42A4-9A42-61325AA50817}" type="slidenum">
              <a:rPr lang="zh-CN" altLang="en-US" smtClean="0"/>
              <a:pPr>
                <a:defRPr/>
              </a:pPr>
              <a:t>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回顾</a:t>
            </a:r>
            <a:r>
              <a:rPr lang="en-US" altLang="zh-CN" dirty="0" smtClean="0">
                <a:ea typeface="宋体" charset="-122"/>
              </a:rPr>
              <a:t>HTML+CSS</a:t>
            </a:r>
            <a:r>
              <a:rPr lang="zh-CN" altLang="en-US" dirty="0" smtClean="0">
                <a:ea typeface="宋体" charset="-122"/>
              </a:rPr>
              <a:t>课程中的布局方式，都是使用像素（</a:t>
            </a:r>
            <a:r>
              <a:rPr lang="en-US" altLang="zh-CN" dirty="0" err="1" smtClean="0">
                <a:ea typeface="宋体" charset="-122"/>
              </a:rPr>
              <a:t>px</a:t>
            </a:r>
            <a:r>
              <a:rPr lang="zh-CN" altLang="en-US" dirty="0" smtClean="0">
                <a:ea typeface="宋体" charset="-122"/>
              </a:rPr>
              <a:t>）来布局网页的，可是现在随着用户使用终端设备的多样化，平板手机已经很常见，所以如何制作适合手机使用的网页？</a:t>
            </a:r>
            <a:endParaRPr lang="en-US" altLang="zh-CN" dirty="0" smtClean="0">
              <a:ea typeface="宋体" charset="-122"/>
            </a:endParaRPr>
          </a:p>
          <a:p>
            <a:r>
              <a:rPr lang="zh-CN" altLang="en-US" dirty="0" smtClean="0">
                <a:ea typeface="宋体" charset="-122"/>
              </a:rPr>
              <a:t>还是使用以前的固定单位去布局，会引发两个问题：</a:t>
            </a:r>
            <a:endParaRPr lang="en-US" altLang="zh-CN" dirty="0" smtClean="0">
              <a:ea typeface="宋体" charset="-122"/>
            </a:endParaRPr>
          </a:p>
          <a:p>
            <a:r>
              <a:rPr lang="zh-CN" altLang="en-US" dirty="0" smtClean="0">
                <a:ea typeface="宋体" charset="-122"/>
              </a:rPr>
              <a:t>（</a:t>
            </a:r>
            <a:r>
              <a:rPr lang="en-US" altLang="zh-CN" dirty="0" smtClean="0">
                <a:ea typeface="宋体" charset="-122"/>
              </a:rPr>
              <a:t>1</a:t>
            </a:r>
            <a:r>
              <a:rPr lang="zh-CN" altLang="en-US" dirty="0" smtClean="0">
                <a:ea typeface="宋体" charset="-122"/>
              </a:rPr>
              <a:t>）分辨率太大，网页两边留白太多</a:t>
            </a:r>
            <a:endParaRPr lang="en-US" altLang="zh-CN" dirty="0" smtClean="0">
              <a:ea typeface="宋体" charset="-122"/>
            </a:endParaRPr>
          </a:p>
          <a:p>
            <a:r>
              <a:rPr lang="zh-CN" altLang="en-US" dirty="0" smtClean="0">
                <a:ea typeface="宋体" charset="-122"/>
              </a:rPr>
              <a:t>（</a:t>
            </a:r>
            <a:r>
              <a:rPr lang="en-US" altLang="zh-CN" dirty="0" smtClean="0">
                <a:ea typeface="宋体" charset="-122"/>
              </a:rPr>
              <a:t>2</a:t>
            </a:r>
            <a:r>
              <a:rPr lang="zh-CN" altLang="en-US" dirty="0" smtClean="0">
                <a:ea typeface="宋体" charset="-122"/>
              </a:rPr>
              <a:t>）分辨率太小，页面显示不完全</a:t>
            </a:r>
            <a:endParaRPr lang="en-US" altLang="zh-CN" dirty="0" smtClean="0">
              <a:ea typeface="宋体" charset="-122"/>
            </a:endParaRPr>
          </a:p>
          <a:p>
            <a:r>
              <a:rPr lang="zh-CN" altLang="en-US" dirty="0" smtClean="0">
                <a:ea typeface="宋体" charset="-122"/>
              </a:rPr>
              <a:t>引出下一页</a:t>
            </a:r>
            <a:r>
              <a:rPr lang="en-US" altLang="zh-CN" dirty="0" smtClean="0">
                <a:ea typeface="宋体" charset="-122"/>
              </a:rPr>
              <a:t>—-</a:t>
            </a:r>
            <a:r>
              <a:rPr lang="zh-CN" altLang="en-US" dirty="0" smtClean="0">
                <a:ea typeface="宋体" charset="-122"/>
              </a:rPr>
              <a:t>解决方法：弹性布局</a:t>
            </a:r>
          </a:p>
        </p:txBody>
      </p:sp>
      <p:sp>
        <p:nvSpPr>
          <p:cNvPr id="4" name="灯片编号占位符 3"/>
          <p:cNvSpPr>
            <a:spLocks noGrp="1"/>
          </p:cNvSpPr>
          <p:nvPr>
            <p:ph type="sldNum" sz="quarter" idx="5"/>
          </p:nvPr>
        </p:nvSpPr>
        <p:spPr/>
        <p:txBody>
          <a:bodyPr/>
          <a:lstStyle/>
          <a:p>
            <a:pPr>
              <a:defRPr/>
            </a:pPr>
            <a:fld id="{B8B6843E-2A7E-435C-8FF2-2675FBDADF66}" type="slidenum">
              <a:rPr lang="zh-CN" altLang="en-US" smtClean="0"/>
              <a:pPr>
                <a:defRPr/>
              </a:pPr>
              <a:t>10</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紧接上一页，是解决固定布局出现的问题的解决方案，有能适应不同设备，接下来就通过示例</a:t>
            </a:r>
            <a:r>
              <a:rPr lang="en-US" altLang="zh-CN" dirty="0" smtClean="0">
                <a:ea typeface="宋体" charset="-122"/>
              </a:rPr>
              <a:t>1</a:t>
            </a:r>
            <a:r>
              <a:rPr lang="zh-CN" altLang="en-US" dirty="0" smtClean="0">
                <a:ea typeface="宋体" charset="-122"/>
              </a:rPr>
              <a:t>，固定布局详细演示</a:t>
            </a: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11</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6" descr="s3--面.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6"/>
          <p:cNvGrpSpPr>
            <a:grpSpLocks/>
          </p:cNvGrpSpPr>
          <p:nvPr userDrawn="1"/>
        </p:nvGrpSpPr>
        <p:grpSpPr bwMode="auto">
          <a:xfrm>
            <a:off x="6365875" y="5786438"/>
            <a:ext cx="2492375" cy="682625"/>
            <a:chOff x="6365905" y="5786454"/>
            <a:chExt cx="2492375" cy="682625"/>
          </a:xfrm>
        </p:grpSpPr>
        <p:sp>
          <p:nvSpPr>
            <p:cNvPr id="6" name="圆角矩形 5"/>
            <p:cNvSpPr/>
            <p:nvPr userDrawn="1"/>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TextBox 6"/>
            <p:cNvSpPr txBox="1">
              <a:spLocks noChangeArrowheads="1"/>
            </p:cNvSpPr>
            <p:nvPr/>
          </p:nvSpPr>
          <p:spPr bwMode="auto">
            <a:xfrm>
              <a:off x="6365905" y="5786454"/>
              <a:ext cx="2492375" cy="682625"/>
            </a:xfrm>
            <a:prstGeom prst="rect">
              <a:avLst/>
            </a:prstGeom>
            <a:no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ts val="1600"/>
                </a:lnSpc>
                <a:defRPr/>
              </a:pPr>
              <a:r>
                <a:rPr lang="en-US" altLang="zh-CN" sz="1000" b="1" dirty="0" smtClean="0">
                  <a:solidFill>
                    <a:schemeClr val="bg1"/>
                  </a:solidFill>
                  <a:latin typeface="微软雅黑" pitchFamily="34" charset="-122"/>
                  <a:ea typeface="微软雅黑" pitchFamily="34" charset="-122"/>
                </a:rPr>
                <a:t>ACCP8.0</a:t>
              </a:r>
            </a:p>
            <a:p>
              <a:pPr>
                <a:lnSpc>
                  <a:spcPts val="1500"/>
                </a:lnSpc>
                <a:defRPr/>
              </a:pPr>
              <a:r>
                <a:rPr lang="zh-CN" altLang="en-US" sz="1000" b="1" dirty="0" smtClean="0">
                  <a:latin typeface="微软雅黑" pitchFamily="34" charset="-122"/>
                  <a:ea typeface="微软雅黑" pitchFamily="34" charset="-122"/>
                </a:rPr>
                <a:t>职业教育研究院</a:t>
              </a:r>
              <a:endParaRPr lang="en-US" altLang="zh-CN" sz="1000" b="1" dirty="0" smtClean="0">
                <a:latin typeface="微软雅黑" pitchFamily="34" charset="-122"/>
                <a:ea typeface="微软雅黑" pitchFamily="34" charset="-122"/>
              </a:endParaRPr>
            </a:p>
            <a:p>
              <a:pPr>
                <a:lnSpc>
                  <a:spcPts val="1500"/>
                </a:lnSpc>
                <a:defRPr/>
              </a:pPr>
              <a:r>
                <a:rPr lang="zh-CN" altLang="en-US" sz="1000" b="1" dirty="0" smtClean="0">
                  <a:latin typeface="微软雅黑" pitchFamily="34" charset="-122"/>
                  <a:ea typeface="微软雅黑" pitchFamily="34" charset="-122"/>
                </a:rPr>
                <a:t>北京阿博泰克北大青鸟信息技术有限公司</a:t>
              </a:r>
            </a:p>
          </p:txBody>
        </p:sp>
      </p:grpSp>
      <p:pic>
        <p:nvPicPr>
          <p:cNvPr id="8" name="图片 13" descr="彩色1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8125" y="214313"/>
            <a:ext cx="1833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13"/>
          <p:cNvGrpSpPr>
            <a:grpSpLocks/>
          </p:cNvGrpSpPr>
          <p:nvPr userDrawn="1"/>
        </p:nvGrpSpPr>
        <p:grpSpPr bwMode="auto">
          <a:xfrm>
            <a:off x="7715250" y="1822450"/>
            <a:ext cx="576263" cy="677863"/>
            <a:chOff x="7786710" y="1536651"/>
            <a:chExt cx="576891" cy="677108"/>
          </a:xfrm>
        </p:grpSpPr>
        <p:sp>
          <p:nvSpPr>
            <p:cNvPr id="10" name="圆角矩形 9"/>
            <p:cNvSpPr/>
            <p:nvPr/>
          </p:nvSpPr>
          <p:spPr>
            <a:xfrm>
              <a:off x="7858226" y="1642896"/>
              <a:ext cx="429092" cy="4281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1" name="组合 14"/>
            <p:cNvGrpSpPr>
              <a:grpSpLocks/>
            </p:cNvGrpSpPr>
            <p:nvPr/>
          </p:nvGrpSpPr>
          <p:grpSpPr bwMode="auto">
            <a:xfrm>
              <a:off x="7786710" y="1536651"/>
              <a:ext cx="576891" cy="677108"/>
              <a:chOff x="7572396" y="1536651"/>
              <a:chExt cx="576891" cy="677108"/>
            </a:xfrm>
          </p:grpSpPr>
          <p:sp>
            <p:nvSpPr>
              <p:cNvPr id="12" name="矩形 16"/>
              <p:cNvSpPr>
                <a:spLocks noChangeArrowheads="1"/>
              </p:cNvSpPr>
              <p:nvPr/>
            </p:nvSpPr>
            <p:spPr bwMode="auto">
              <a:xfrm>
                <a:off x="7572396" y="1536651"/>
                <a:ext cx="42909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800" b="1">
                    <a:solidFill>
                      <a:schemeClr val="bg1"/>
                    </a:solidFill>
                    <a:latin typeface="微软雅黑" pitchFamily="34" charset="-122"/>
                    <a:ea typeface="微软雅黑" pitchFamily="34" charset="-122"/>
                  </a:rPr>
                  <a:t>Y</a:t>
                </a:r>
                <a:endParaRPr lang="zh-CN" altLang="en-US" sz="3800" b="1">
                  <a:solidFill>
                    <a:schemeClr val="bg1"/>
                  </a:solidFill>
                  <a:latin typeface="微软雅黑" pitchFamily="34" charset="-122"/>
                  <a:ea typeface="微软雅黑" pitchFamily="34" charset="-122"/>
                </a:endParaRPr>
              </a:p>
            </p:txBody>
          </p:sp>
          <p:sp>
            <p:nvSpPr>
              <p:cNvPr id="15" name="矩形 17"/>
              <p:cNvSpPr>
                <a:spLocks noChangeArrowheads="1"/>
              </p:cNvSpPr>
              <p:nvPr/>
            </p:nvSpPr>
            <p:spPr bwMode="auto">
              <a:xfrm>
                <a:off x="7786943" y="1774511"/>
                <a:ext cx="362344" cy="36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微软雅黑" pitchFamily="34" charset="-122"/>
                    <a:ea typeface="微软雅黑" pitchFamily="34" charset="-122"/>
                  </a:rPr>
                  <a:t>2</a:t>
                </a:r>
                <a:endParaRPr lang="zh-CN" altLang="en-US" b="1">
                  <a:solidFill>
                    <a:schemeClr val="bg1"/>
                  </a:solidFill>
                  <a:latin typeface="微软雅黑" pitchFamily="34" charset="-122"/>
                  <a:ea typeface="微软雅黑" pitchFamily="34" charset="-122"/>
                </a:endParaRPr>
              </a:p>
            </p:txBody>
          </p:sp>
        </p:grpSp>
      </p:grpSp>
      <p:sp>
        <p:nvSpPr>
          <p:cNvPr id="13" name="标题 1"/>
          <p:cNvSpPr>
            <a:spLocks noGrp="1"/>
          </p:cNvSpPr>
          <p:nvPr>
            <p:ph type="ctrTitle"/>
          </p:nvPr>
        </p:nvSpPr>
        <p:spPr>
          <a:xfrm>
            <a:off x="685800" y="2105028"/>
            <a:ext cx="7772400" cy="1470025"/>
          </a:xfrm>
          <a:noFill/>
        </p:spPr>
        <p:txBody>
          <a:bodyPr>
            <a:normAutofit/>
          </a:bodyPr>
          <a:lstStyle>
            <a:lvl1pPr algn="ctr">
              <a:defRPr sz="4400" b="1">
                <a:solidFill>
                  <a:schemeClr val="tx1">
                    <a:lumMod val="95000"/>
                    <a:lumOff val="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14" name="副标题 2"/>
          <p:cNvSpPr>
            <a:spLocks noGrp="1"/>
          </p:cNvSpPr>
          <p:nvPr>
            <p:ph type="subTitle" idx="1"/>
          </p:nvPr>
        </p:nvSpPr>
        <p:spPr>
          <a:xfrm>
            <a:off x="714348" y="3605226"/>
            <a:ext cx="7786742" cy="1752600"/>
          </a:xfrm>
        </p:spPr>
        <p:txBody>
          <a:bodyPr/>
          <a:lstStyle>
            <a:lvl1pPr marL="0" indent="0" algn="ctr">
              <a:buNone/>
              <a:defRPr sz="2800" b="1">
                <a:solidFill>
                  <a:schemeClr val="tx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16" name="灯片编号占位符 5"/>
          <p:cNvSpPr>
            <a:spLocks noGrp="1"/>
          </p:cNvSpPr>
          <p:nvPr>
            <p:ph type="sldNum" sz="quarter" idx="10"/>
          </p:nvPr>
        </p:nvSpPr>
        <p:spPr>
          <a:xfrm>
            <a:off x="6553200" y="6356350"/>
            <a:ext cx="2133600" cy="365125"/>
          </a:xfrm>
        </p:spPr>
        <p:txBody>
          <a:bodyPr/>
          <a:lstStyle>
            <a:lvl1pPr>
              <a:defRPr/>
            </a:lvl1pPr>
          </a:lstStyle>
          <a:p>
            <a:pPr>
              <a:defRPr/>
            </a:pPr>
            <a:fld id="{13D28349-2F5E-4D84-93DA-86DCDCF44844}" type="slidenum">
              <a:rPr lang="zh-CN" altLang="en-US"/>
              <a:pPr>
                <a:defRPr/>
              </a:pPr>
              <a:t>‹#›</a:t>
            </a:fld>
            <a:endParaRPr lang="zh-CN" altLang="en-US" dirty="0"/>
          </a:p>
        </p:txBody>
      </p:sp>
    </p:spTree>
    <p:extLst>
      <p:ext uri="{BB962C8B-B14F-4D97-AF65-F5344CB8AC3E}">
        <p14:creationId xmlns:p14="http://schemas.microsoft.com/office/powerpoint/2010/main" val="33877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18687D7E-8E49-4C8F-9CE3-718E2A9AAB76}"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46951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80963"/>
            <a:ext cx="2057400" cy="64436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35013" y="80963"/>
            <a:ext cx="6019800" cy="64436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AA2A5284-44EA-4C4D-9ED6-BE7CC6592578}"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21255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a:solidFill>
            <a:schemeClr val="bg1"/>
          </a:solidFill>
        </p:spPr>
        <p:txBody>
          <a:bodyPr>
            <a:spAutoFit/>
          </a:bodyPr>
          <a:lstStyle>
            <a:lvl1pPr>
              <a:defRPr sz="2800" b="1">
                <a:solidFill>
                  <a:schemeClr val="tx2">
                    <a:lumMod val="50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4254" y="1214422"/>
            <a:ext cx="7645398" cy="5143536"/>
          </a:xfrm>
        </p:spPr>
        <p:txBody>
          <a:bodyPr/>
          <a:lstStyle>
            <a:lvl1pPr>
              <a:buSzPct val="100000"/>
              <a:buFont typeface="Wingdings" pitchFamily="2" charset="2"/>
              <a:buChar char="n"/>
              <a:defRPr b="1">
                <a:latin typeface="+mn-lt"/>
              </a:defRPr>
            </a:lvl1pPr>
            <a:lvl2pPr>
              <a:buSzPct val="100000"/>
              <a:buFont typeface="Wingdings" pitchFamily="2" charset="2"/>
              <a:buChar char="u"/>
              <a:defRPr b="1">
                <a:latin typeface="+mn-lt"/>
              </a:defRPr>
            </a:lvl2pPr>
            <a:lvl3pPr>
              <a:buClr>
                <a:srgbClr val="0E9CDE"/>
              </a:buClr>
              <a:buSzPct val="85000"/>
              <a:buFont typeface="Wingdings" pitchFamily="2" charset="2"/>
              <a:buChar char="Ø"/>
              <a:defRPr b="1">
                <a:latin typeface="+mn-lt"/>
                <a:ea typeface="+mn-ea"/>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灯片编号占位符 5"/>
          <p:cNvSpPr>
            <a:spLocks noGrp="1"/>
          </p:cNvSpPr>
          <p:nvPr>
            <p:ph type="sldNum" sz="quarter" idx="10"/>
          </p:nvPr>
        </p:nvSpPr>
        <p:spPr/>
        <p:txBody>
          <a:bodyPr/>
          <a:lstStyle>
            <a:lvl1pPr>
              <a:defRPr/>
            </a:lvl1pPr>
          </a:lstStyle>
          <a:p>
            <a:pPr>
              <a:defRPr/>
            </a:pPr>
            <a:fld id="{D4C544AB-AF4C-4A74-B638-213FBE600845}" type="slidenum">
              <a:rPr lang="zh-CN" altLang="en-US" smtClean="0"/>
              <a:pPr>
                <a:defRPr/>
              </a:pPr>
              <a:t>‹#›</a:t>
            </a:fld>
            <a:r>
              <a:rPr lang="en-US" altLang="zh-CN" dirty="0" smtClean="0"/>
              <a:t>/45</a:t>
            </a:r>
            <a:endParaRPr lang="zh-CN" altLang="en-US" dirty="0"/>
          </a:p>
        </p:txBody>
      </p:sp>
    </p:spTree>
    <p:extLst>
      <p:ext uri="{BB962C8B-B14F-4D97-AF65-F5344CB8AC3E}">
        <p14:creationId xmlns:p14="http://schemas.microsoft.com/office/powerpoint/2010/main" val="699903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28756"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28756"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5"/>
          <p:cNvSpPr>
            <a:spLocks noGrp="1"/>
          </p:cNvSpPr>
          <p:nvPr>
            <p:ph type="sldNum" sz="quarter" idx="10"/>
          </p:nvPr>
        </p:nvSpPr>
        <p:spPr/>
        <p:txBody>
          <a:bodyPr/>
          <a:lstStyle>
            <a:lvl1pPr>
              <a:defRPr/>
            </a:lvl1pPr>
          </a:lstStyle>
          <a:p>
            <a:pPr>
              <a:defRPr/>
            </a:pPr>
            <a:fld id="{7C264793-1982-4DD6-B43C-1DC4000FF85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40413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7425"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5"/>
          <p:cNvSpPr>
            <a:spLocks noGrp="1"/>
          </p:cNvSpPr>
          <p:nvPr>
            <p:ph type="sldNum" sz="quarter" idx="10"/>
          </p:nvPr>
        </p:nvSpPr>
        <p:spPr/>
        <p:txBody>
          <a:bodyPr/>
          <a:lstStyle>
            <a:lvl1pPr>
              <a:defRPr/>
            </a:lvl1pPr>
          </a:lstStyle>
          <a:p>
            <a:pPr>
              <a:defRPr/>
            </a:pPr>
            <a:fld id="{14499D7E-9E50-4FDF-915F-4B51BC7E2D69}"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64174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0"/>
          </p:nvPr>
        </p:nvSpPr>
        <p:spPr/>
        <p:txBody>
          <a:bodyPr/>
          <a:lstStyle>
            <a:lvl1pPr>
              <a:defRPr/>
            </a:lvl1pPr>
          </a:lstStyle>
          <a:p>
            <a:pPr>
              <a:defRPr/>
            </a:pPr>
            <a:fld id="{A288B17A-94E6-47BB-A7AA-57013C497FF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12047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5"/>
          <p:cNvSpPr>
            <a:spLocks noGrp="1"/>
          </p:cNvSpPr>
          <p:nvPr>
            <p:ph type="sldNum" sz="quarter" idx="10"/>
          </p:nvPr>
        </p:nvSpPr>
        <p:spPr/>
        <p:txBody>
          <a:bodyPr/>
          <a:lstStyle>
            <a:lvl1pPr>
              <a:defRPr/>
            </a:lvl1pPr>
          </a:lstStyle>
          <a:p>
            <a:pPr>
              <a:defRPr/>
            </a:pPr>
            <a:fld id="{BAFBCA36-D947-4AC9-A7E2-D1E32AE88BE7}" type="slidenum">
              <a:rPr lang="zh-CN" altLang="en-US"/>
              <a:pPr>
                <a:defRPr/>
              </a:pPr>
              <a:t>‹#›</a:t>
            </a:fld>
            <a:r>
              <a:rPr lang="en-US" altLang="zh-CN" dirty="0"/>
              <a:t>/43</a:t>
            </a:r>
            <a:endParaRPr lang="zh-CN" altLang="en-US" dirty="0"/>
          </a:p>
        </p:txBody>
      </p:sp>
    </p:spTree>
    <p:extLst>
      <p:ext uri="{BB962C8B-B14F-4D97-AF65-F5344CB8AC3E}">
        <p14:creationId xmlns:p14="http://schemas.microsoft.com/office/powerpoint/2010/main" val="1042781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372E2A1B-10FD-422B-B951-64EB5B86EE90}"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1224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A8F308F6-D8BE-4D6B-8117-2FF68A7EE6C8}"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82068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01FA7DDC-2462-4E80-9F36-EFE7549C1D0E}"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516801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直接连接符 5"/>
          <p:cNvCxnSpPr/>
          <p:nvPr userDrawn="1"/>
        </p:nvCxnSpPr>
        <p:spPr>
          <a:xfrm>
            <a:off x="0" y="569913"/>
            <a:ext cx="9144000" cy="1587"/>
          </a:xfrm>
          <a:prstGeom prst="line">
            <a:avLst/>
          </a:prstGeom>
          <a:ln w="28575">
            <a:solidFill>
              <a:srgbClr val="0E9CDE"/>
            </a:solidFill>
          </a:ln>
        </p:spPr>
        <p:style>
          <a:lnRef idx="1">
            <a:schemeClr val="accent1"/>
          </a:lnRef>
          <a:fillRef idx="0">
            <a:schemeClr val="accent1"/>
          </a:fillRef>
          <a:effectRef idx="0">
            <a:schemeClr val="accent1"/>
          </a:effectRef>
          <a:fontRef idx="minor">
            <a:schemeClr val="tx1"/>
          </a:fontRef>
        </p:style>
      </p:cxnSp>
      <p:sp>
        <p:nvSpPr>
          <p:cNvPr id="1027" name="Rectangle 2"/>
          <p:cNvSpPr>
            <a:spLocks noGrp="1" noChangeArrowheads="1"/>
          </p:cNvSpPr>
          <p:nvPr>
            <p:ph type="body" idx="1"/>
          </p:nvPr>
        </p:nvSpPr>
        <p:spPr bwMode="auto">
          <a:xfrm>
            <a:off x="755650" y="1214438"/>
            <a:ext cx="793115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28" name="Rectangle 3"/>
          <p:cNvSpPr>
            <a:spLocks noGrp="1" noChangeArrowheads="1"/>
          </p:cNvSpPr>
          <p:nvPr>
            <p:ph type="title"/>
          </p:nvPr>
        </p:nvSpPr>
        <p:spPr bwMode="auto">
          <a:xfrm>
            <a:off x="4286250" y="295275"/>
            <a:ext cx="4678363" cy="561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 name="灯片编号占位符 5"/>
          <p:cNvSpPr>
            <a:spLocks noGrp="1"/>
          </p:cNvSpPr>
          <p:nvPr>
            <p:ph type="sldNum" sz="quarter" idx="4"/>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2565FEC8-6DA4-40C9-A68A-22F08F5D6883}" type="slidenum">
              <a:rPr lang="zh-CN" altLang="en-US"/>
              <a:pPr>
                <a:defRPr/>
              </a:pPr>
              <a:t>‹#›</a:t>
            </a:fld>
            <a:r>
              <a:rPr lang="en-US" altLang="zh-CN" dirty="0"/>
              <a:t>/3</a:t>
            </a:r>
            <a:endParaRPr lang="zh-CN" altLang="en-US" dirty="0"/>
          </a:p>
        </p:txBody>
      </p:sp>
    </p:spTree>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Lst>
  <p:timing>
    <p:tnLst>
      <p:par>
        <p:cTn id="1" dur="indefinite" restart="never" nodeType="tmRoot"/>
      </p:par>
    </p:tnLst>
  </p:timing>
  <p:hf hdr="0" ftr="0" dt="0"/>
  <p:txStyles>
    <p:titleStyle>
      <a:lvl1pPr algn="r" rtl="0" eaLnBrk="0" fontAlgn="base" hangingPunct="0">
        <a:spcBef>
          <a:spcPct val="0"/>
        </a:spcBef>
        <a:spcAft>
          <a:spcPct val="0"/>
        </a:spcAft>
        <a:defRPr lang="zh-CN" altLang="en-US" sz="2800" b="1" dirty="0">
          <a:solidFill>
            <a:srgbClr val="121F55"/>
          </a:solidFill>
          <a:latin typeface="微软雅黑" pitchFamily="34" charset="-122"/>
          <a:ea typeface="微软雅黑" pitchFamily="34" charset="-122"/>
          <a:cs typeface="+mj-cs"/>
        </a:defRPr>
      </a:lvl1pPr>
      <a:lvl2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2pPr>
      <a:lvl3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3pPr>
      <a:lvl4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4pPr>
      <a:lvl5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5pPr>
      <a:lvl6pPr marL="457200" algn="r" rtl="0" eaLnBrk="1" fontAlgn="base" hangingPunct="1">
        <a:spcBef>
          <a:spcPct val="0"/>
        </a:spcBef>
        <a:spcAft>
          <a:spcPct val="0"/>
        </a:spcAft>
        <a:defRPr sz="3200">
          <a:solidFill>
            <a:schemeClr val="bg1"/>
          </a:solidFill>
          <a:latin typeface="Arial" charset="0"/>
          <a:ea typeface="黑体" pitchFamily="2" charset="-122"/>
        </a:defRPr>
      </a:lvl6pPr>
      <a:lvl7pPr marL="914400" algn="r" rtl="0" eaLnBrk="1" fontAlgn="base" hangingPunct="1">
        <a:spcBef>
          <a:spcPct val="0"/>
        </a:spcBef>
        <a:spcAft>
          <a:spcPct val="0"/>
        </a:spcAft>
        <a:defRPr sz="3200">
          <a:solidFill>
            <a:schemeClr val="bg1"/>
          </a:solidFill>
          <a:latin typeface="Arial" charset="0"/>
          <a:ea typeface="黑体" pitchFamily="2" charset="-122"/>
        </a:defRPr>
      </a:lvl7pPr>
      <a:lvl8pPr marL="1371600" algn="r" rtl="0" eaLnBrk="1" fontAlgn="base" hangingPunct="1">
        <a:spcBef>
          <a:spcPct val="0"/>
        </a:spcBef>
        <a:spcAft>
          <a:spcPct val="0"/>
        </a:spcAft>
        <a:defRPr sz="3200">
          <a:solidFill>
            <a:schemeClr val="bg1"/>
          </a:solidFill>
          <a:latin typeface="Arial" charset="0"/>
          <a:ea typeface="黑体" pitchFamily="2" charset="-122"/>
        </a:defRPr>
      </a:lvl8pPr>
      <a:lvl9pPr marL="1828800" algn="r" rtl="0" eaLnBrk="1" fontAlgn="base" hangingPunct="1">
        <a:spcBef>
          <a:spcPct val="0"/>
        </a:spcBef>
        <a:spcAft>
          <a:spcPct val="0"/>
        </a:spcAft>
        <a:defRPr sz="32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0E9CDE"/>
        </a:buClr>
        <a:buSzPct val="100000"/>
        <a:buFont typeface="Wingdings" pitchFamily="2" charset="2"/>
        <a:buChar char="n"/>
        <a:defRPr sz="2600" b="1">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lr>
          <a:srgbClr val="0E9CDE"/>
        </a:buClr>
        <a:buSzPct val="100000"/>
        <a:buFont typeface="Wingdings" pitchFamily="2" charset="2"/>
        <a:buChar char="u"/>
        <a:defRPr sz="2400" b="1">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lr>
          <a:srgbClr val="0E9CDE"/>
        </a:buClr>
        <a:buSzPct val="85000"/>
        <a:buFont typeface="Wingdings" pitchFamily="2" charset="2"/>
        <a:buChar char="Ø"/>
        <a:defRPr sz="2000" b="1">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lr>
          <a:schemeClr val="tx2"/>
        </a:buClr>
        <a:buFont typeface="Wingdings" pitchFamily="2" charset="2"/>
        <a:buChar char="Ø"/>
        <a:defRPr sz="2000" b="1">
          <a:solidFill>
            <a:schemeClr val="tx1"/>
          </a:solidFill>
          <a:latin typeface="+mn-lt"/>
          <a:ea typeface="楷体_GB2312" pitchFamily="49" charset="-122"/>
          <a:cs typeface="楷体_GB2312"/>
        </a:defRPr>
      </a:lvl4pPr>
      <a:lvl5pPr marL="2057400" indent="-228600" algn="l" rtl="0" eaLnBrk="0" fontAlgn="base" hangingPunct="0">
        <a:spcBef>
          <a:spcPct val="20000"/>
        </a:spcBef>
        <a:spcAft>
          <a:spcPct val="0"/>
        </a:spcAft>
        <a:buChar char="»"/>
        <a:defRPr sz="2000" b="1">
          <a:solidFill>
            <a:schemeClr val="tx1"/>
          </a:solidFill>
          <a:latin typeface="+mn-lt"/>
          <a:ea typeface="楷体_GB2312" pitchFamily="49" charset="-122"/>
          <a:cs typeface="楷体_GB2312"/>
        </a:defRPr>
      </a:lvl5pPr>
      <a:lvl6pPr marL="2514600" indent="-228600" algn="l" rtl="0" eaLnBrk="1" fontAlgn="base" hangingPunct="1">
        <a:spcBef>
          <a:spcPct val="20000"/>
        </a:spcBef>
        <a:spcAft>
          <a:spcPct val="0"/>
        </a:spcAft>
        <a:buChar char="»"/>
        <a:defRPr sz="2000" b="1">
          <a:solidFill>
            <a:schemeClr val="tx1"/>
          </a:solidFill>
          <a:latin typeface="+mn-lt"/>
          <a:ea typeface="楷体_GB2312" pitchFamily="49" charset="-122"/>
        </a:defRPr>
      </a:lvl6pPr>
      <a:lvl7pPr marL="2971800" indent="-228600" algn="l" rtl="0" eaLnBrk="1" fontAlgn="base" hangingPunct="1">
        <a:spcBef>
          <a:spcPct val="20000"/>
        </a:spcBef>
        <a:spcAft>
          <a:spcPct val="0"/>
        </a:spcAft>
        <a:buChar char="»"/>
        <a:defRPr sz="2000" b="1">
          <a:solidFill>
            <a:schemeClr val="tx1"/>
          </a:solidFill>
          <a:latin typeface="+mn-lt"/>
          <a:ea typeface="楷体_GB2312" pitchFamily="49" charset="-122"/>
        </a:defRPr>
      </a:lvl7pPr>
      <a:lvl8pPr marL="3429000" indent="-228600" algn="l" rtl="0" eaLnBrk="1" fontAlgn="base" hangingPunct="1">
        <a:spcBef>
          <a:spcPct val="20000"/>
        </a:spcBef>
        <a:spcAft>
          <a:spcPct val="0"/>
        </a:spcAft>
        <a:buChar char="»"/>
        <a:defRPr sz="2000" b="1">
          <a:solidFill>
            <a:schemeClr val="tx1"/>
          </a:solidFill>
          <a:latin typeface="+mn-lt"/>
          <a:ea typeface="楷体_GB2312" pitchFamily="49" charset="-122"/>
        </a:defRPr>
      </a:lvl8pPr>
      <a:lvl9pPr marL="3886200" indent="-228600" algn="l" rtl="0" eaLnBrk="1" fontAlgn="base" hangingPunct="1">
        <a:spcBef>
          <a:spcPct val="20000"/>
        </a:spcBef>
        <a:spcAft>
          <a:spcPct val="0"/>
        </a:spcAft>
        <a:buChar char="»"/>
        <a:defRPr sz="20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00100" y="2643188"/>
            <a:ext cx="7772400" cy="785812"/>
          </a:xfrm>
        </p:spPr>
        <p:txBody>
          <a:bodyPr>
            <a:noAutofit/>
          </a:bodyPr>
          <a:lstStyle/>
          <a:p>
            <a:pPr eaLnBrk="1" hangingPunct="1">
              <a:defRPr/>
            </a:pPr>
            <a:r>
              <a:rPr dirty="0" smtClean="0"/>
              <a:t>第一章  </a:t>
            </a:r>
            <a:r>
              <a:rPr lang="zh-CN" altLang="en-US" dirty="0" smtClean="0"/>
              <a:t>响应式布局</a:t>
            </a:r>
            <a:endParaRPr dirty="0" smtClean="0"/>
          </a:p>
        </p:txBody>
      </p:sp>
      <p:cxnSp>
        <p:nvCxnSpPr>
          <p:cNvPr id="8" name="直接连接符 7"/>
          <p:cNvCxnSpPr/>
          <p:nvPr/>
        </p:nvCxnSpPr>
        <p:spPr bwMode="auto">
          <a:xfrm>
            <a:off x="1143000" y="3481388"/>
            <a:ext cx="7143750" cy="1587"/>
          </a:xfrm>
          <a:prstGeom prst="line">
            <a:avLst/>
          </a:prstGeom>
          <a:ln w="19050">
            <a:solidFill>
              <a:srgbClr val="0E9CD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43636" y="286077"/>
            <a:ext cx="2820977" cy="523220"/>
          </a:xfrm>
        </p:spPr>
        <p:txBody>
          <a:bodyPr/>
          <a:lstStyle/>
          <a:p>
            <a:pPr>
              <a:defRPr/>
            </a:pPr>
            <a:r>
              <a:rPr lang="zh-CN" altLang="en-US" dirty="0" smtClean="0"/>
              <a:t>固定布局</a:t>
            </a:r>
            <a:r>
              <a:rPr lang="en-US" altLang="zh-CN" dirty="0" smtClean="0"/>
              <a:t>OUT</a:t>
            </a:r>
            <a:r>
              <a:rPr lang="zh-CN" altLang="en-US" dirty="0" smtClean="0"/>
              <a:t>了</a:t>
            </a:r>
            <a:endParaRPr dirty="0"/>
          </a:p>
        </p:txBody>
      </p:sp>
      <p:sp>
        <p:nvSpPr>
          <p:cNvPr id="3" name="内容占位符 2"/>
          <p:cNvSpPr>
            <a:spLocks noGrp="1"/>
          </p:cNvSpPr>
          <p:nvPr>
            <p:ph idx="1"/>
          </p:nvPr>
        </p:nvSpPr>
        <p:spPr>
          <a:xfrm>
            <a:off x="755650" y="1381125"/>
            <a:ext cx="7645400" cy="5143500"/>
          </a:xfrm>
        </p:spPr>
        <p:txBody>
          <a:bodyPr/>
          <a:lstStyle/>
          <a:p>
            <a:pPr>
              <a:defRPr/>
            </a:pPr>
            <a:r>
              <a:rPr lang="zh-CN" altLang="en-US" dirty="0" smtClean="0"/>
              <a:t>回忆如何制作一个网页？</a:t>
            </a:r>
            <a:endParaRPr lang="en-US" altLang="zh-CN" dirty="0" smtClean="0"/>
          </a:p>
          <a:p>
            <a:pPr lvl="4">
              <a:defRPr/>
            </a:pPr>
            <a:endParaRPr lang="en-US" altLang="zh-CN" sz="1000" dirty="0" smtClean="0"/>
          </a:p>
          <a:p>
            <a:pPr>
              <a:defRPr/>
            </a:pPr>
            <a:r>
              <a:rPr lang="zh-CN" altLang="en-US" dirty="0" smtClean="0"/>
              <a:t>面对多终端设备出现的尴尬</a:t>
            </a:r>
            <a:endParaRPr lang="en-US" altLang="zh-CN" dirty="0" smtClean="0"/>
          </a:p>
          <a:p>
            <a:pPr lvl="1"/>
            <a:r>
              <a:rPr lang="zh-CN" altLang="en-US" dirty="0" smtClean="0">
                <a:ea typeface="宋体" charset="-122"/>
              </a:rPr>
              <a:t>分辨率</a:t>
            </a:r>
            <a:r>
              <a:rPr lang="zh-CN" altLang="en-US" dirty="0">
                <a:ea typeface="宋体" charset="-122"/>
              </a:rPr>
              <a:t>太大，网页两边留白太多</a:t>
            </a:r>
            <a:endParaRPr lang="en-US" altLang="zh-CN" dirty="0">
              <a:ea typeface="宋体" charset="-122"/>
            </a:endParaRPr>
          </a:p>
          <a:p>
            <a:pPr lvl="1"/>
            <a:r>
              <a:rPr lang="zh-CN" altLang="en-US" dirty="0" smtClean="0">
                <a:ea typeface="宋体" charset="-122"/>
              </a:rPr>
              <a:t>分辨率</a:t>
            </a:r>
            <a:r>
              <a:rPr lang="zh-CN" altLang="en-US" dirty="0">
                <a:ea typeface="宋体" charset="-122"/>
              </a:rPr>
              <a:t>太小，页面显示不完全</a:t>
            </a:r>
            <a:endParaRPr lang="en-US" altLang="zh-CN" dirty="0">
              <a:ea typeface="宋体" charset="-122"/>
            </a:endParaRPr>
          </a:p>
          <a:p>
            <a:pPr>
              <a:defRPr/>
            </a:pPr>
            <a:endParaRPr lang="en-US" altLang="zh-CN" dirty="0" smtClean="0"/>
          </a:p>
          <a:p>
            <a:pPr>
              <a:defRPr/>
            </a:pPr>
            <a:endParaRPr lang="en-US" altLang="zh-CN" dirty="0" smtClean="0"/>
          </a:p>
          <a:p>
            <a:pPr lvl="1">
              <a:buFont typeface="Wingdings" pitchFamily="2" charset="2"/>
              <a:buNone/>
              <a:defRPr/>
            </a:pPr>
            <a:endParaRPr lang="zh-CN" altLang="en-US" dirty="0"/>
          </a:p>
        </p:txBody>
      </p:sp>
      <p:grpSp>
        <p:nvGrpSpPr>
          <p:cNvPr id="22533" name="组合 13"/>
          <p:cNvGrpSpPr>
            <a:grpSpLocks/>
          </p:cNvGrpSpPr>
          <p:nvPr/>
        </p:nvGrpSpPr>
        <p:grpSpPr bwMode="auto">
          <a:xfrm>
            <a:off x="130175" y="846138"/>
            <a:ext cx="985838" cy="422275"/>
            <a:chOff x="1000100" y="1173499"/>
            <a:chExt cx="986586" cy="422603"/>
          </a:xfrm>
        </p:grpSpPr>
        <p:pic>
          <p:nvPicPr>
            <p:cNvPr id="22539" name="Picture 5" descr="E:\设计支持\模板设计\W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173499"/>
              <a:ext cx="414476" cy="42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1286067" y="1184620"/>
              <a:ext cx="700619" cy="4003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问题</a:t>
              </a:r>
            </a:p>
          </p:txBody>
        </p:sp>
      </p:grpSp>
      <p:pic>
        <p:nvPicPr>
          <p:cNvPr id="2052" name="Picture 4" descr="\\prdsoftlab\Softlab\126\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119" y="3356992"/>
            <a:ext cx="5491954" cy="2929241"/>
          </a:xfrm>
          <a:prstGeom prst="rect">
            <a:avLst/>
          </a:prstGeom>
          <a:noFill/>
          <a:ln>
            <a:solidFill>
              <a:srgbClr val="0B7BAD"/>
            </a:solidFill>
          </a:ln>
          <a:extLst>
            <a:ext uri="{909E8E84-426E-40DD-AFC4-6F175D3DCCD1}">
              <a14:hiddenFill xmlns:a14="http://schemas.microsoft.com/office/drawing/2010/main">
                <a:solidFill>
                  <a:srgbClr val="FFFFFF"/>
                </a:solidFill>
              </a14:hiddenFill>
            </a:ext>
          </a:extLst>
        </p:spPr>
      </p:pic>
      <p:pic>
        <p:nvPicPr>
          <p:cNvPr id="2053" name="Picture 5" descr="\\prdsoftlab\Softlab\126\2.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8184" y="3356992"/>
            <a:ext cx="1946768" cy="312622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69"/>
          <p:cNvGrpSpPr>
            <a:grpSpLocks/>
          </p:cNvGrpSpPr>
          <p:nvPr/>
        </p:nvGrpSpPr>
        <p:grpSpPr bwMode="auto">
          <a:xfrm>
            <a:off x="109506" y="1714488"/>
            <a:ext cx="1000125" cy="446088"/>
            <a:chOff x="1000100" y="3235185"/>
            <a:chExt cx="1000132" cy="446983"/>
          </a:xfrm>
        </p:grpSpPr>
        <p:pic>
          <p:nvPicPr>
            <p:cNvPr id="12" name="Picture 11" descr="E:\设计支持\模板设计\F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3235185"/>
              <a:ext cx="398223" cy="44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300140" y="3259046"/>
              <a:ext cx="700092" cy="3992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分析</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10</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2052"/>
                                        </p:tgtEl>
                                        <p:attrNameLst>
                                          <p:attrName>style.visibility</p:attrName>
                                        </p:attrNameLst>
                                      </p:cBhvr>
                                      <p:to>
                                        <p:strVal val="visible"/>
                                      </p:to>
                                    </p:set>
                                    <p:animEffect transition="in" filter="wipe(left)">
                                      <p:cBhvr>
                                        <p:cTn id="19" dur="500"/>
                                        <p:tgtEl>
                                          <p:spTgt spid="20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wipe(left)">
                                      <p:cBhvr>
                                        <p:cTn id="27"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04248" y="358482"/>
            <a:ext cx="2160365" cy="523220"/>
          </a:xfrm>
        </p:spPr>
        <p:txBody>
          <a:bodyPr/>
          <a:lstStyle/>
          <a:p>
            <a:pPr>
              <a:defRPr/>
            </a:pPr>
            <a:r>
              <a:rPr lang="zh-CN" altLang="zh-CN" dirty="0"/>
              <a:t>弹性布局</a:t>
            </a:r>
            <a:endParaRPr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a:t>如何</a:t>
            </a:r>
            <a:r>
              <a:rPr lang="zh-CN" altLang="en-US" dirty="0" smtClean="0"/>
              <a:t>解决上述多</a:t>
            </a:r>
            <a:r>
              <a:rPr lang="zh-CN" altLang="en-US" dirty="0"/>
              <a:t>终端设备出现的</a:t>
            </a:r>
            <a:r>
              <a:rPr lang="zh-CN" altLang="en-US" dirty="0" smtClean="0"/>
              <a:t>尴尬？</a:t>
            </a:r>
            <a:endParaRPr lang="en-US" altLang="zh-CN" dirty="0"/>
          </a:p>
          <a:p>
            <a:pPr>
              <a:defRPr/>
            </a:pPr>
            <a:r>
              <a:rPr lang="zh-CN" altLang="zh-CN" dirty="0"/>
              <a:t>弹性布局</a:t>
            </a:r>
            <a:endParaRPr lang="en-US" altLang="zh-CN" dirty="0" smtClean="0"/>
          </a:p>
          <a:p>
            <a:pPr lvl="1">
              <a:defRPr/>
            </a:pPr>
            <a:r>
              <a:rPr lang="zh-CN" altLang="en-US" dirty="0" smtClean="0"/>
              <a:t>浮动</a:t>
            </a:r>
            <a:r>
              <a:rPr lang="en-US" altLang="zh-CN" dirty="0" smtClean="0"/>
              <a:t>+</a:t>
            </a:r>
            <a:r>
              <a:rPr lang="zh-CN" altLang="en-US" dirty="0" smtClean="0"/>
              <a:t>百分比布局</a:t>
            </a:r>
            <a:endParaRPr lang="en-US" altLang="zh-CN" dirty="0" smtClean="0"/>
          </a:p>
          <a:p>
            <a:pPr lvl="1">
              <a:defRPr/>
            </a:pPr>
            <a:r>
              <a:rPr lang="en-US" altLang="zh-CN" dirty="0" smtClean="0">
                <a:solidFill>
                  <a:srgbClr val="FF0000"/>
                </a:solidFill>
              </a:rPr>
              <a:t>Flex</a:t>
            </a:r>
            <a:r>
              <a:rPr lang="zh-CN" altLang="en-US" dirty="0" smtClean="0">
                <a:solidFill>
                  <a:srgbClr val="FF0000"/>
                </a:solidFill>
              </a:rPr>
              <a:t>布局</a:t>
            </a:r>
            <a:endParaRPr lang="en-US" altLang="zh-CN" dirty="0">
              <a:solidFill>
                <a:srgbClr val="FF0000"/>
              </a:solidFill>
            </a:endParaRPr>
          </a:p>
          <a:p>
            <a:pPr>
              <a:defRPr/>
            </a:pP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11</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6096" y="358482"/>
            <a:ext cx="3528517" cy="523220"/>
          </a:xfrm>
        </p:spPr>
        <p:txBody>
          <a:bodyPr/>
          <a:lstStyle/>
          <a:p>
            <a:pPr>
              <a:defRPr/>
            </a:pPr>
            <a:r>
              <a:rPr lang="zh-CN" altLang="en-US" dirty="0" smtClean="0"/>
              <a:t>固定宽度的两列布局</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观察示例</a:t>
            </a:r>
            <a:r>
              <a:rPr lang="en-US" altLang="zh-CN" dirty="0" smtClean="0"/>
              <a:t>1</a:t>
            </a:r>
            <a:r>
              <a:rPr lang="zh-CN" altLang="en-US" dirty="0" smtClean="0"/>
              <a:t>固定布局的显示效果</a:t>
            </a:r>
            <a:endParaRPr lang="en-US" altLang="zh-CN" dirty="0" smtClean="0"/>
          </a:p>
          <a:p>
            <a:pPr lvl="1">
              <a:defRPr/>
            </a:pPr>
            <a:r>
              <a:rPr lang="zh-CN" altLang="en-US" dirty="0" smtClean="0"/>
              <a:t>宽屏下的显示效果</a:t>
            </a:r>
            <a:endParaRPr lang="en-US" altLang="zh-CN" dirty="0" smtClean="0"/>
          </a:p>
          <a:p>
            <a:pPr lvl="1">
              <a:defRPr/>
            </a:pPr>
            <a:r>
              <a:rPr lang="zh-CN" altLang="en-US" dirty="0"/>
              <a:t>窄</a:t>
            </a:r>
            <a:r>
              <a:rPr lang="zh-CN" altLang="en-US" dirty="0" smtClean="0"/>
              <a:t>屏下的显示效果</a:t>
            </a:r>
            <a:endParaRPr lang="en-US" altLang="zh-CN" dirty="0" smtClean="0"/>
          </a:p>
        </p:txBody>
      </p:sp>
      <p:pic>
        <p:nvPicPr>
          <p:cNvPr id="2050" name="Picture 2" descr="C:\Users\yaling.he\Desktop\Chapter01截图\Chapter01截图\图1.3　宽屏下的显示效果.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674420"/>
            <a:ext cx="5540875" cy="232214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ling.he\Desktop\Chapter01截图\Chapter01截图\图1.4　窄屏下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446" y="1731057"/>
            <a:ext cx="2808312" cy="407443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18"/>
          <p:cNvGrpSpPr>
            <a:grpSpLocks/>
          </p:cNvGrpSpPr>
          <p:nvPr/>
        </p:nvGrpSpPr>
        <p:grpSpPr bwMode="auto">
          <a:xfrm>
            <a:off x="2330409" y="6016086"/>
            <a:ext cx="3753759" cy="42862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4470932" y="5187962"/>
              <a:ext cx="254270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1</a:t>
              </a:r>
              <a:r>
                <a:rPr lang="zh-CN" altLang="en-US" sz="1600" b="1" spc="300" dirty="0" smtClean="0">
                  <a:solidFill>
                    <a:srgbClr val="FBFFFE"/>
                  </a:solidFill>
                  <a:latin typeface="微软雅黑" pitchFamily="34" charset="-122"/>
                  <a:ea typeface="微软雅黑" pitchFamily="34" charset="-122"/>
                </a:rPr>
                <a:t>：固定布局</a:t>
              </a:r>
              <a:endParaRPr lang="zh-CN" altLang="en-US" sz="1600" b="1" spc="300" dirty="0">
                <a:solidFill>
                  <a:srgbClr val="FBFFFE"/>
                </a:solidFill>
                <a:latin typeface="微软雅黑" pitchFamily="34" charset="-122"/>
                <a:ea typeface="微软雅黑" pitchFamily="34" charset="-122"/>
              </a:endParaRPr>
            </a:p>
          </p:txBody>
        </p:sp>
      </p:grpSp>
      <p:grpSp>
        <p:nvGrpSpPr>
          <p:cNvPr id="12" name="组合 69"/>
          <p:cNvGrpSpPr>
            <a:grpSpLocks/>
          </p:cNvGrpSpPr>
          <p:nvPr/>
        </p:nvGrpSpPr>
        <p:grpSpPr bwMode="auto">
          <a:xfrm>
            <a:off x="115491" y="692696"/>
            <a:ext cx="1000125" cy="446088"/>
            <a:chOff x="1000100" y="3235185"/>
            <a:chExt cx="1000132" cy="446983"/>
          </a:xfrm>
        </p:grpSpPr>
        <p:pic>
          <p:nvPicPr>
            <p:cNvPr id="13" name="Picture 11" descr="E:\设计支持\模板设计\F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3235185"/>
              <a:ext cx="398223" cy="44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300140" y="3259046"/>
              <a:ext cx="700092" cy="3992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分析</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12</a:t>
            </a:fld>
            <a:r>
              <a:rPr lang="en-US" altLang="zh-CN" smtClean="0"/>
              <a:t>/45</a:t>
            </a:r>
            <a:endParaRPr lang="zh-CN" altLang="en-US" dirty="0"/>
          </a:p>
        </p:txBody>
      </p:sp>
    </p:spTree>
    <p:extLst>
      <p:ext uri="{BB962C8B-B14F-4D97-AF65-F5344CB8AC3E}">
        <p14:creationId xmlns:p14="http://schemas.microsoft.com/office/powerpoint/2010/main" val="10545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animEffect transition="in" filter="wipe(left)">
                                      <p:cBhvr>
                                        <p:cTn id="11" dur="500"/>
                                        <p:tgtEl>
                                          <p:spTgt spid="205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051"/>
                                        </p:tgtEl>
                                        <p:attrNameLst>
                                          <p:attrName>style.visibility</p:attrName>
                                        </p:attrNameLst>
                                      </p:cBhvr>
                                      <p:to>
                                        <p:strVal val="visible"/>
                                      </p:to>
                                    </p:set>
                                    <p:animEffect transition="in" filter="wipe(left)">
                                      <p:cBhvr>
                                        <p:cTn id="20" dur="500"/>
                                        <p:tgtEl>
                                          <p:spTgt spid="205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29322" y="358482"/>
            <a:ext cx="3035291" cy="523220"/>
          </a:xfrm>
        </p:spPr>
        <p:txBody>
          <a:bodyPr/>
          <a:lstStyle/>
          <a:p>
            <a:pPr>
              <a:defRPr/>
            </a:pPr>
            <a:r>
              <a:rPr lang="zh-CN" altLang="en-US" dirty="0"/>
              <a:t>浮动</a:t>
            </a:r>
            <a:r>
              <a:rPr lang="en-US" altLang="zh-CN" dirty="0"/>
              <a:t>+</a:t>
            </a:r>
            <a:r>
              <a:rPr lang="zh-CN" altLang="en-US" dirty="0"/>
              <a:t>百分比布局</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如何修改示例</a:t>
            </a:r>
            <a:r>
              <a:rPr lang="en-US" altLang="zh-CN" dirty="0" smtClean="0"/>
              <a:t>1</a:t>
            </a:r>
            <a:r>
              <a:rPr lang="zh-CN" altLang="en-US" dirty="0" smtClean="0"/>
              <a:t>的页面能让它适应不同的屏幕？</a:t>
            </a:r>
            <a:endParaRPr lang="en-US" altLang="zh-CN" dirty="0" smtClean="0"/>
          </a:p>
          <a:p>
            <a:pPr>
              <a:defRPr/>
            </a:pPr>
            <a:r>
              <a:rPr lang="zh-CN" altLang="en-US" dirty="0" smtClean="0"/>
              <a:t>百分比布局</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r>
              <a:rPr lang="zh-CN" altLang="en-US" dirty="0" smtClean="0"/>
              <a:t>浮动</a:t>
            </a:r>
            <a:r>
              <a:rPr lang="en-US" altLang="zh-CN" dirty="0" smtClean="0"/>
              <a:t>+</a:t>
            </a:r>
            <a:r>
              <a:rPr lang="zh-CN" altLang="en-US" dirty="0" smtClean="0"/>
              <a:t>百分比布局好处</a:t>
            </a:r>
            <a:endParaRPr lang="en-US" altLang="zh-CN" dirty="0" smtClean="0"/>
          </a:p>
          <a:p>
            <a:pPr lvl="1">
              <a:defRPr/>
            </a:pPr>
            <a:r>
              <a:rPr lang="zh-CN" altLang="en-US" dirty="0" smtClean="0"/>
              <a:t>网页内容宽度自适应</a:t>
            </a:r>
            <a:endParaRPr lang="en-US" altLang="zh-CN" dirty="0" smtClean="0"/>
          </a:p>
          <a:p>
            <a:pPr lvl="1">
              <a:defRPr/>
            </a:pPr>
            <a:r>
              <a:rPr lang="zh-CN" altLang="en-US" dirty="0" smtClean="0"/>
              <a:t>多设备都适用</a:t>
            </a:r>
            <a:endParaRPr lang="en-US" altLang="zh-CN" dirty="0" smtClean="0"/>
          </a:p>
        </p:txBody>
      </p:sp>
      <p:grpSp>
        <p:nvGrpSpPr>
          <p:cNvPr id="7" name="组合 18"/>
          <p:cNvGrpSpPr>
            <a:grpSpLocks/>
          </p:cNvGrpSpPr>
          <p:nvPr/>
        </p:nvGrpSpPr>
        <p:grpSpPr bwMode="auto">
          <a:xfrm>
            <a:off x="2339975" y="6312743"/>
            <a:ext cx="4572000" cy="42862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4007119" y="5187962"/>
              <a:ext cx="346764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2</a:t>
              </a:r>
              <a:r>
                <a:rPr lang="zh-CN" altLang="en-US" sz="1600" b="1" spc="300" dirty="0" smtClean="0">
                  <a:solidFill>
                    <a:srgbClr val="FBFFFE"/>
                  </a:solidFill>
                  <a:latin typeface="微软雅黑" pitchFamily="34" charset="-122"/>
                  <a:ea typeface="微软雅黑" pitchFamily="34" charset="-122"/>
                </a:rPr>
                <a:t>：浮动</a:t>
              </a:r>
              <a:r>
                <a:rPr lang="en-US" altLang="zh-CN" sz="1600" b="1" spc="300" dirty="0" smtClean="0">
                  <a:solidFill>
                    <a:srgbClr val="FBFFFE"/>
                  </a:solidFill>
                  <a:latin typeface="微软雅黑" pitchFamily="34" charset="-122"/>
                  <a:ea typeface="微软雅黑" pitchFamily="34" charset="-122"/>
                </a:rPr>
                <a:t>+</a:t>
              </a:r>
              <a:r>
                <a:rPr lang="zh-CN" altLang="en-US" sz="1600" b="1" spc="300" dirty="0" smtClean="0">
                  <a:solidFill>
                    <a:srgbClr val="FBFFFE"/>
                  </a:solidFill>
                  <a:latin typeface="微软雅黑" pitchFamily="34" charset="-122"/>
                  <a:ea typeface="微软雅黑" pitchFamily="34" charset="-122"/>
                </a:rPr>
                <a:t>百分比布局</a:t>
              </a:r>
              <a:endParaRPr lang="zh-CN" altLang="en-US" sz="1600" b="1" spc="300" dirty="0">
                <a:solidFill>
                  <a:srgbClr val="FBFFFE"/>
                </a:solidFill>
                <a:latin typeface="微软雅黑" pitchFamily="34" charset="-122"/>
                <a:ea typeface="微软雅黑" pitchFamily="34" charset="-122"/>
              </a:endParaRPr>
            </a:p>
          </p:txBody>
        </p:sp>
      </p:grpSp>
      <p:sp>
        <p:nvSpPr>
          <p:cNvPr id="12" name="AutoShape 4"/>
          <p:cNvSpPr>
            <a:spLocks noChangeArrowheads="1"/>
          </p:cNvSpPr>
          <p:nvPr/>
        </p:nvSpPr>
        <p:spPr bwMode="auto">
          <a:xfrm>
            <a:off x="433344" y="2348880"/>
            <a:ext cx="8424936" cy="133882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.box </a:t>
            </a:r>
            <a:r>
              <a:rPr lang="en-US" altLang="zh-CN" b="1" dirty="0" smtClean="0">
                <a:solidFill>
                  <a:schemeClr val="accent5">
                    <a:lumMod val="10000"/>
                  </a:schemeClr>
                </a:solidFill>
              </a:rPr>
              <a:t>{</a:t>
            </a:r>
            <a:r>
              <a:rPr lang="en-US" altLang="zh-CN" b="1" dirty="0" smtClean="0">
                <a:solidFill>
                  <a:srgbClr val="FF0000"/>
                </a:solidFill>
              </a:rPr>
              <a:t>width</a:t>
            </a:r>
            <a:r>
              <a:rPr lang="en-US" altLang="zh-CN" b="1" dirty="0">
                <a:solidFill>
                  <a:srgbClr val="FF0000"/>
                </a:solidFill>
              </a:rPr>
              <a:t>: 100</a:t>
            </a:r>
            <a:r>
              <a:rPr lang="en-US" altLang="zh-CN" b="1" dirty="0" smtClean="0">
                <a:solidFill>
                  <a:srgbClr val="FF0000"/>
                </a:solidFill>
              </a:rPr>
              <a:t>%;  </a:t>
            </a:r>
            <a:r>
              <a:rPr lang="en-US" altLang="zh-CN" b="1" dirty="0" smtClean="0">
                <a:solidFill>
                  <a:schemeClr val="accent5">
                    <a:lumMod val="10000"/>
                  </a:schemeClr>
                </a:solidFill>
              </a:rPr>
              <a:t>border</a:t>
            </a:r>
            <a:r>
              <a:rPr lang="en-US" altLang="zh-CN" b="1" dirty="0">
                <a:solidFill>
                  <a:schemeClr val="accent5">
                    <a:lumMod val="10000"/>
                  </a:schemeClr>
                </a:solidFill>
              </a:rPr>
              <a:t>: 1px solid #000000; </a:t>
            </a:r>
            <a:r>
              <a:rPr lang="en-US" altLang="zh-CN" b="1" dirty="0" smtClean="0">
                <a:solidFill>
                  <a:schemeClr val="accent5">
                    <a:lumMod val="10000"/>
                  </a:schemeClr>
                </a:solidFill>
              </a:rPr>
              <a:t> padding</a:t>
            </a:r>
            <a:r>
              <a:rPr lang="en-US" altLang="zh-CN" b="1" dirty="0">
                <a:solidFill>
                  <a:schemeClr val="accent5">
                    <a:lumMod val="10000"/>
                  </a:schemeClr>
                </a:solidFill>
              </a:rPr>
              <a:t>: 10px; </a:t>
            </a:r>
            <a:r>
              <a:rPr lang="en-US" altLang="zh-CN" b="1" dirty="0" smtClean="0">
                <a:solidFill>
                  <a:schemeClr val="accent5">
                    <a:lumMod val="10000"/>
                  </a:schemeClr>
                </a:solidFill>
              </a:rPr>
              <a:t> }</a:t>
            </a:r>
            <a:endParaRPr lang="en-US" altLang="zh-CN" b="1" dirty="0">
              <a:solidFill>
                <a:schemeClr val="accent5">
                  <a:lumMod val="10000"/>
                </a:schemeClr>
              </a:solidFill>
            </a:endParaRP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aside </a:t>
            </a:r>
            <a:r>
              <a:rPr lang="en-US" altLang="zh-CN" b="1" dirty="0" smtClean="0">
                <a:solidFill>
                  <a:schemeClr val="accent5">
                    <a:lumMod val="10000"/>
                  </a:schemeClr>
                </a:solidFill>
              </a:rPr>
              <a:t>{</a:t>
            </a:r>
            <a:r>
              <a:rPr lang="en-US" altLang="zh-CN" b="1" dirty="0" smtClean="0">
                <a:solidFill>
                  <a:srgbClr val="FF0000"/>
                </a:solidFill>
              </a:rPr>
              <a:t>width</a:t>
            </a:r>
            <a:r>
              <a:rPr lang="en-US" altLang="zh-CN" b="1" dirty="0">
                <a:solidFill>
                  <a:srgbClr val="FF0000"/>
                </a:solidFill>
              </a:rPr>
              <a:t>: 30</a:t>
            </a:r>
            <a:r>
              <a:rPr lang="en-US" altLang="zh-CN" b="1" dirty="0" smtClean="0">
                <a:solidFill>
                  <a:srgbClr val="FF0000"/>
                </a:solidFill>
              </a:rPr>
              <a:t>%; float</a:t>
            </a:r>
            <a:r>
              <a:rPr lang="en-US" altLang="zh-CN" b="1" dirty="0">
                <a:solidFill>
                  <a:srgbClr val="FF0000"/>
                </a:solidFill>
              </a:rPr>
              <a:t>: left</a:t>
            </a:r>
            <a:r>
              <a:rPr lang="en-US" altLang="zh-CN" b="1" dirty="0" smtClean="0">
                <a:solidFill>
                  <a:srgbClr val="FF0000"/>
                </a:solidFill>
              </a:rPr>
              <a:t>;  </a:t>
            </a:r>
            <a:r>
              <a:rPr lang="en-US" altLang="zh-CN" b="1" dirty="0" smtClean="0">
                <a:solidFill>
                  <a:schemeClr val="accent5">
                    <a:lumMod val="10000"/>
                  </a:schemeClr>
                </a:solidFill>
              </a:rPr>
              <a:t>background</a:t>
            </a:r>
            <a:r>
              <a:rPr lang="en-US" altLang="zh-CN" b="1" dirty="0">
                <a:solidFill>
                  <a:schemeClr val="accent5">
                    <a:lumMod val="10000"/>
                  </a:schemeClr>
                </a:solidFill>
              </a:rPr>
              <a:t>: red; </a:t>
            </a:r>
            <a:r>
              <a:rPr lang="en-US" altLang="zh-CN" b="1" dirty="0" smtClean="0">
                <a:solidFill>
                  <a:schemeClr val="accent5">
                    <a:lumMod val="10000"/>
                  </a:schemeClr>
                </a:solidFill>
              </a:rPr>
              <a:t>padding</a:t>
            </a:r>
            <a:r>
              <a:rPr lang="en-US" altLang="zh-CN" b="1" dirty="0">
                <a:solidFill>
                  <a:schemeClr val="accent5">
                    <a:lumMod val="10000"/>
                  </a:schemeClr>
                </a:solidFill>
              </a:rPr>
              <a:t>: 10px; </a:t>
            </a:r>
            <a:r>
              <a:rPr lang="en-US" altLang="zh-CN" b="1" dirty="0" smtClean="0">
                <a:solidFill>
                  <a:schemeClr val="accent5">
                    <a:lumMod val="10000"/>
                  </a:schemeClr>
                </a:solidFill>
              </a:rPr>
              <a:t>}</a:t>
            </a:r>
            <a:endParaRPr lang="en-US" altLang="zh-CN" b="1" dirty="0">
              <a:solidFill>
                <a:schemeClr val="accent5">
                  <a:lumMod val="10000"/>
                </a:schemeClr>
              </a:solidFill>
            </a:endParaRP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article { </a:t>
            </a:r>
            <a:r>
              <a:rPr lang="en-US" altLang="zh-CN" b="1" dirty="0" smtClean="0">
                <a:solidFill>
                  <a:srgbClr val="FF0000"/>
                </a:solidFill>
              </a:rPr>
              <a:t>width</a:t>
            </a:r>
            <a:r>
              <a:rPr lang="en-US" altLang="zh-CN" b="1" dirty="0">
                <a:solidFill>
                  <a:srgbClr val="FF0000"/>
                </a:solidFill>
              </a:rPr>
              <a:t>: 65%; </a:t>
            </a:r>
            <a:r>
              <a:rPr lang="en-US" altLang="zh-CN" b="1" dirty="0" smtClean="0">
                <a:solidFill>
                  <a:srgbClr val="FF0000"/>
                </a:solidFill>
              </a:rPr>
              <a:t> float</a:t>
            </a:r>
            <a:r>
              <a:rPr lang="en-US" altLang="zh-CN" b="1" dirty="0">
                <a:solidFill>
                  <a:srgbClr val="FF0000"/>
                </a:solidFill>
              </a:rPr>
              <a:t>: left; </a:t>
            </a:r>
            <a:r>
              <a:rPr lang="en-US" altLang="zh-CN" b="1" dirty="0" smtClean="0">
                <a:solidFill>
                  <a:srgbClr val="FF0000"/>
                </a:solidFill>
              </a:rPr>
              <a:t> </a:t>
            </a:r>
            <a:r>
              <a:rPr lang="en-US" altLang="zh-CN" b="1" dirty="0" smtClean="0">
                <a:solidFill>
                  <a:schemeClr val="accent5">
                    <a:lumMod val="10000"/>
                  </a:schemeClr>
                </a:solidFill>
              </a:rPr>
              <a:t>margin-left</a:t>
            </a:r>
            <a:r>
              <a:rPr lang="en-US" altLang="zh-CN" b="1" dirty="0">
                <a:solidFill>
                  <a:schemeClr val="accent5">
                    <a:lumMod val="10000"/>
                  </a:schemeClr>
                </a:solidFill>
              </a:rPr>
              <a:t>: 10px; </a:t>
            </a:r>
            <a:r>
              <a:rPr lang="en-US" altLang="zh-CN" b="1" dirty="0" smtClean="0">
                <a:solidFill>
                  <a:schemeClr val="accent5">
                    <a:lumMod val="10000"/>
                  </a:schemeClr>
                </a:solidFill>
              </a:rPr>
              <a:t> background</a:t>
            </a:r>
            <a:r>
              <a:rPr lang="en-US" altLang="zh-CN" b="1" dirty="0">
                <a:solidFill>
                  <a:schemeClr val="accent5">
                    <a:lumMod val="10000"/>
                  </a:schemeClr>
                </a:solidFill>
              </a:rPr>
              <a:t>: yellow; </a:t>
            </a:r>
            <a:r>
              <a:rPr lang="en-US" altLang="zh-CN" b="1" dirty="0" smtClean="0">
                <a:solidFill>
                  <a:schemeClr val="accent5">
                    <a:lumMod val="10000"/>
                  </a:schemeClr>
                </a:solidFill>
              </a:rPr>
              <a:t>}</a:t>
            </a:r>
            <a:endParaRPr lang="en-US" altLang="zh-CN" b="1" dirty="0">
              <a:solidFill>
                <a:schemeClr val="accent5">
                  <a:lumMod val="10000"/>
                </a:schemeClr>
              </a:solidFill>
            </a:endParaRPr>
          </a:p>
        </p:txBody>
      </p:sp>
      <p:pic>
        <p:nvPicPr>
          <p:cNvPr id="3074" name="Picture 2" descr="C:\Users\yaling.he\Desktop\Chapter01截图\Chapter01截图\图1.5　浮动+百分比布局在宽屏下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172" y="3869641"/>
            <a:ext cx="5416608" cy="2225377"/>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yaling.he\Desktop\Chapter01截图\Chapter01截图\图1.6　浮动+百分比布局在窄屏下的显示效果.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177" y="3651920"/>
            <a:ext cx="2160240" cy="2660823"/>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13</a:t>
            </a:fld>
            <a:r>
              <a:rPr lang="en-US" altLang="zh-CN" smtClean="0"/>
              <a:t>/45</a:t>
            </a:r>
            <a:endParaRPr lang="zh-CN" altLang="en-US" dirty="0"/>
          </a:p>
        </p:txBody>
      </p:sp>
    </p:spTree>
    <p:extLst>
      <p:ext uri="{BB962C8B-B14F-4D97-AF65-F5344CB8AC3E}">
        <p14:creationId xmlns:p14="http://schemas.microsoft.com/office/powerpoint/2010/main" val="10936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074"/>
                                        </p:tgtEl>
                                        <p:attrNameLst>
                                          <p:attrName>style.visibility</p:attrName>
                                        </p:attrNameLst>
                                      </p:cBhvr>
                                      <p:to>
                                        <p:strVal val="visible"/>
                                      </p:to>
                                    </p:set>
                                    <p:animEffect transition="in" filter="wipe(left)">
                                      <p:cBhvr>
                                        <p:cTn id="16" dur="500"/>
                                        <p:tgtEl>
                                          <p:spTgt spid="307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wipe(left)">
                                      <p:cBhvr>
                                        <p:cTn id="20" dur="500"/>
                                        <p:tgtEl>
                                          <p:spTgt spid="3075"/>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hidden"/>
                                      </p:to>
                                    </p:set>
                                  </p:childTnLst>
                                </p:cTn>
                              </p:par>
                            </p:childTnLst>
                          </p:cTn>
                        </p:par>
                        <p:par>
                          <p:cTn id="29" fill="hold">
                            <p:stCondLst>
                              <p:cond delay="0"/>
                            </p:stCondLst>
                            <p:childTnLst>
                              <p:par>
                                <p:cTn id="30" presetID="1" presetClass="exit" presetSubtype="0" fill="hold" nodeType="afterEffect">
                                  <p:stCondLst>
                                    <p:cond delay="0"/>
                                  </p:stCondLst>
                                  <p:childTnLst>
                                    <p:set>
                                      <p:cBhvr>
                                        <p:cTn id="31" dur="1" fill="hold">
                                          <p:stCondLst>
                                            <p:cond delay="0"/>
                                          </p:stCondLst>
                                        </p:cTn>
                                        <p:tgtEl>
                                          <p:spTgt spid="3075"/>
                                        </p:tgtEl>
                                        <p:attrNameLst>
                                          <p:attrName>style.visibility</p:attrName>
                                        </p:attrNameLst>
                                      </p:cBhvr>
                                      <p:to>
                                        <p:strVal val="hidden"/>
                                      </p:to>
                                    </p:set>
                                  </p:childTnLst>
                                </p:cTn>
                              </p:par>
                            </p:childTnLst>
                          </p:cTn>
                        </p:par>
                        <p:par>
                          <p:cTn id="32" fill="hold">
                            <p:stCondLst>
                              <p:cond delay="0"/>
                            </p:stCondLst>
                            <p:childTnLst>
                              <p:par>
                                <p:cTn id="33" presetID="22" presetClass="entr" presetSubtype="8" fill="hold" nodeType="after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left)">
                                      <p:cBhvr>
                                        <p:cTn id="35" dur="500"/>
                                        <p:tgtEl>
                                          <p:spTgt spid="3">
                                            <p:txEl>
                                              <p:pRg st="6" end="6"/>
                                            </p:txEl>
                                          </p:spTgt>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left)">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86643" y="286077"/>
            <a:ext cx="1677969" cy="523220"/>
          </a:xfrm>
        </p:spPr>
        <p:txBody>
          <a:bodyPr/>
          <a:lstStyle/>
          <a:p>
            <a:pPr>
              <a:defRPr/>
            </a:pPr>
            <a:r>
              <a:rPr lang="en-US" altLang="zh-CN" dirty="0"/>
              <a:t>Flex</a:t>
            </a:r>
            <a:r>
              <a:rPr lang="zh-CN" altLang="en-US" dirty="0"/>
              <a:t>布局</a:t>
            </a:r>
            <a:endParaRPr lang="en-US" altLang="zh-CN" dirty="0"/>
          </a:p>
        </p:txBody>
      </p:sp>
      <p:sp>
        <p:nvSpPr>
          <p:cNvPr id="3" name="内容占位符 2"/>
          <p:cNvSpPr>
            <a:spLocks noGrp="1"/>
          </p:cNvSpPr>
          <p:nvPr>
            <p:ph idx="1"/>
          </p:nvPr>
        </p:nvSpPr>
        <p:spPr>
          <a:xfrm>
            <a:off x="683568" y="908720"/>
            <a:ext cx="7645400" cy="5143500"/>
          </a:xfrm>
        </p:spPr>
        <p:txBody>
          <a:bodyPr/>
          <a:lstStyle/>
          <a:p>
            <a:pPr>
              <a:defRPr/>
            </a:pPr>
            <a:r>
              <a:rPr lang="en-US" altLang="zh-CN" dirty="0"/>
              <a:t>Flex</a:t>
            </a:r>
            <a:r>
              <a:rPr lang="zh-CN" altLang="zh-CN" dirty="0"/>
              <a:t>布局是在</a:t>
            </a:r>
            <a:r>
              <a:rPr lang="en-US" altLang="zh-CN" dirty="0"/>
              <a:t>CSS3</a:t>
            </a:r>
            <a:r>
              <a:rPr lang="zh-CN" altLang="zh-CN" dirty="0"/>
              <a:t>中引入的</a:t>
            </a:r>
            <a:r>
              <a:rPr lang="zh-CN" altLang="zh-CN" dirty="0" smtClean="0"/>
              <a:t>，</a:t>
            </a:r>
            <a:r>
              <a:rPr lang="zh-CN" altLang="en-US" dirty="0" smtClean="0"/>
              <a:t>被</a:t>
            </a:r>
            <a:r>
              <a:rPr lang="zh-CN" altLang="zh-CN" dirty="0" smtClean="0"/>
              <a:t>叫做“</a:t>
            </a:r>
            <a:r>
              <a:rPr lang="zh-CN" altLang="zh-CN" dirty="0" smtClean="0">
                <a:solidFill>
                  <a:srgbClr val="FF0000"/>
                </a:solidFill>
              </a:rPr>
              <a:t>弹性盒模型</a:t>
            </a:r>
            <a:r>
              <a:rPr lang="zh-CN" altLang="zh-CN" dirty="0" smtClean="0"/>
              <a:t>”</a:t>
            </a:r>
            <a:endParaRPr lang="en-US" altLang="zh-CN" dirty="0" smtClean="0"/>
          </a:p>
          <a:p>
            <a:pPr>
              <a:defRPr/>
            </a:pPr>
            <a:r>
              <a:rPr lang="zh-CN" altLang="zh-CN" dirty="0" smtClean="0"/>
              <a:t>该</a:t>
            </a:r>
            <a:r>
              <a:rPr lang="zh-CN" altLang="zh-CN" dirty="0"/>
              <a:t>模型决定一个盒子在其他盒子中的分布方式以及如何处理可用的</a:t>
            </a:r>
            <a:r>
              <a:rPr lang="zh-CN" altLang="zh-CN" dirty="0" smtClean="0"/>
              <a:t>空间</a:t>
            </a:r>
            <a:endParaRPr lang="en-US" altLang="zh-CN" dirty="0" smtClean="0"/>
          </a:p>
          <a:p>
            <a:pPr>
              <a:defRPr/>
            </a:pPr>
            <a:r>
              <a:rPr lang="en-US" altLang="zh-CN" dirty="0"/>
              <a:t>Flex</a:t>
            </a:r>
            <a:r>
              <a:rPr lang="zh-CN" altLang="zh-CN" dirty="0"/>
              <a:t>布局</a:t>
            </a:r>
            <a:r>
              <a:rPr lang="zh-CN" altLang="zh-CN" dirty="0" smtClean="0"/>
              <a:t>功能</a:t>
            </a:r>
            <a:endParaRPr lang="en-US" altLang="zh-CN" dirty="0" smtClean="0"/>
          </a:p>
          <a:p>
            <a:pPr lvl="1"/>
            <a:r>
              <a:rPr lang="zh-CN" altLang="zh-CN" dirty="0"/>
              <a:t>在屏幕和浏览器窗口大小发生改变时</a:t>
            </a:r>
            <a:r>
              <a:rPr lang="zh-CN" altLang="en-US" dirty="0"/>
              <a:t>，</a:t>
            </a:r>
            <a:r>
              <a:rPr lang="zh-CN" altLang="zh-CN" dirty="0"/>
              <a:t>可以灵活的调整布局</a:t>
            </a:r>
          </a:p>
          <a:p>
            <a:pPr lvl="1"/>
            <a:r>
              <a:rPr lang="zh-CN" altLang="zh-CN" dirty="0"/>
              <a:t>控制元素在页面的布局方向</a:t>
            </a:r>
          </a:p>
          <a:p>
            <a:pPr lvl="1"/>
            <a:r>
              <a:rPr lang="zh-CN" altLang="zh-CN" dirty="0"/>
              <a:t>按照不同于</a:t>
            </a:r>
            <a:r>
              <a:rPr lang="en-US" altLang="zh-CN" dirty="0"/>
              <a:t>DOM</a:t>
            </a:r>
            <a:r>
              <a:rPr lang="zh-CN" altLang="zh-CN" dirty="0"/>
              <a:t>所指定排序方式对屏幕上的元素重新排序</a:t>
            </a:r>
            <a:endParaRPr lang="zh-CN" altLang="en-US" dirty="0"/>
          </a:p>
          <a:p>
            <a:pPr>
              <a:defRPr/>
            </a:pPr>
            <a:r>
              <a:rPr lang="en-US" altLang="zh-CN" dirty="0" smtClean="0"/>
              <a:t>Flex</a:t>
            </a:r>
            <a:r>
              <a:rPr lang="zh-CN" altLang="en-US" dirty="0"/>
              <a:t>布局</a:t>
            </a:r>
            <a:r>
              <a:rPr lang="zh-CN" altLang="zh-CN" dirty="0"/>
              <a:t>的</a:t>
            </a:r>
            <a:r>
              <a:rPr lang="zh-CN" altLang="en-US" dirty="0" smtClean="0"/>
              <a:t>优势</a:t>
            </a:r>
            <a:endParaRPr lang="en-US" altLang="zh-CN" dirty="0" smtClean="0"/>
          </a:p>
          <a:p>
            <a:pPr lvl="1">
              <a:defRPr/>
            </a:pPr>
            <a:r>
              <a:rPr lang="zh-CN" altLang="zh-CN" dirty="0"/>
              <a:t>可以让盒子里面的元素排在一行</a:t>
            </a:r>
            <a:endParaRPr lang="en-US" altLang="zh-CN" dirty="0"/>
          </a:p>
          <a:p>
            <a:pPr lvl="1">
              <a:defRPr/>
            </a:pPr>
            <a:r>
              <a:rPr lang="zh-CN" altLang="zh-CN" dirty="0"/>
              <a:t>盒子里面的元素是高度相同</a:t>
            </a:r>
            <a:endParaRPr lang="zh-CN" altLang="en-US" dirty="0"/>
          </a:p>
          <a:p>
            <a:pPr>
              <a:defRPr/>
            </a:pP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14</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left)">
                                      <p:cBhvr>
                                        <p:cTn id="11" dur="500"/>
                                        <p:tgtEl>
                                          <p:spTgt spid="3">
                                            <p:txEl>
                                              <p:pRg st="3" end="3"/>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wipe(left)">
                                      <p:cBhvr>
                                        <p:cTn id="15" dur="500"/>
                                        <p:tgtEl>
                                          <p:spTgt spid="3">
                                            <p:txEl>
                                              <p:pRg st="4" end="4"/>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wipe(left)">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left)">
                                      <p:cBhvr>
                                        <p:cTn id="28" dur="500"/>
                                        <p:tgtEl>
                                          <p:spTgt spid="3">
                                            <p:txEl>
                                              <p:pRg st="7" end="7"/>
                                            </p:txEl>
                                          </p:spTgt>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wipe(left)">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72263" y="286077"/>
            <a:ext cx="2392349" cy="523220"/>
          </a:xfrm>
        </p:spPr>
        <p:txBody>
          <a:bodyPr/>
          <a:lstStyle/>
          <a:p>
            <a:pPr>
              <a:defRPr/>
            </a:pPr>
            <a:r>
              <a:rPr lang="en-US" altLang="zh-CN" dirty="0"/>
              <a:t>Flex</a:t>
            </a:r>
            <a:r>
              <a:rPr lang="zh-CN" altLang="en-US" dirty="0" smtClean="0"/>
              <a:t>布局语法</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en-US" altLang="zh-CN" dirty="0" smtClean="0"/>
          </a:p>
          <a:p>
            <a:pPr>
              <a:defRPr/>
            </a:pPr>
            <a:endParaRPr lang="en-US" altLang="zh-CN" dirty="0" smtClean="0"/>
          </a:p>
          <a:p>
            <a:pPr>
              <a:defRPr/>
            </a:pPr>
            <a:endParaRPr lang="en-US" altLang="zh-CN" dirty="0"/>
          </a:p>
          <a:p>
            <a:pPr>
              <a:defRPr/>
            </a:pPr>
            <a:r>
              <a:rPr lang="zh-CN" altLang="en-US" dirty="0" smtClean="0"/>
              <a:t>如何使用</a:t>
            </a:r>
            <a:r>
              <a:rPr lang="en-US" altLang="zh-CN" dirty="0" smtClean="0"/>
              <a:t>Flex</a:t>
            </a:r>
            <a:r>
              <a:rPr lang="zh-CN" altLang="en-US" dirty="0" smtClean="0"/>
              <a:t>布局来修改示例</a:t>
            </a:r>
            <a:r>
              <a:rPr lang="en-US" altLang="zh-CN" dirty="0" smtClean="0"/>
              <a:t>1</a:t>
            </a:r>
            <a:r>
              <a:rPr lang="zh-CN" altLang="en-US" dirty="0" smtClean="0"/>
              <a:t>固定布局？</a:t>
            </a:r>
            <a:endParaRPr lang="en-US" altLang="zh-CN" dirty="0" smtClean="0"/>
          </a:p>
        </p:txBody>
      </p:sp>
      <p:sp>
        <p:nvSpPr>
          <p:cNvPr id="5" name="TextBox 4"/>
          <p:cNvSpPr txBox="1"/>
          <p:nvPr/>
        </p:nvSpPr>
        <p:spPr bwMode="auto">
          <a:xfrm>
            <a:off x="559544" y="857250"/>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6"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46" y="862259"/>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7"/>
          <p:cNvSpPr>
            <a:spLocks noChangeArrowheads="1"/>
          </p:cNvSpPr>
          <p:nvPr/>
        </p:nvSpPr>
        <p:spPr bwMode="auto">
          <a:xfrm>
            <a:off x="673120" y="3356992"/>
            <a:ext cx="7715304" cy="172819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.box </a:t>
            </a:r>
            <a:r>
              <a:rPr lang="en-US" altLang="zh-CN" b="1" dirty="0" smtClean="0">
                <a:solidFill>
                  <a:schemeClr val="accent5">
                    <a:lumMod val="10000"/>
                  </a:schemeClr>
                </a:solidFill>
                <a:latin typeface="+mn-lt"/>
              </a:rPr>
              <a:t>{  </a:t>
            </a:r>
            <a:r>
              <a:rPr lang="en-US" altLang="zh-CN" b="1" dirty="0" smtClean="0">
                <a:solidFill>
                  <a:srgbClr val="FF0000"/>
                </a:solidFill>
                <a:latin typeface="+mn-lt"/>
              </a:rPr>
              <a:t>display</a:t>
            </a:r>
            <a:r>
              <a:rPr lang="en-US" altLang="zh-CN" b="1" dirty="0">
                <a:solidFill>
                  <a:srgbClr val="FF0000"/>
                </a:solidFill>
                <a:latin typeface="+mn-lt"/>
              </a:rPr>
              <a:t>: </a:t>
            </a:r>
            <a:r>
              <a:rPr lang="en-US" altLang="zh-CN" b="1" dirty="0" smtClean="0">
                <a:solidFill>
                  <a:srgbClr val="FF0000"/>
                </a:solidFill>
                <a:latin typeface="+mn-lt"/>
              </a:rPr>
              <a:t>flex;  </a:t>
            </a:r>
            <a:r>
              <a:rPr lang="en-US" altLang="zh-CN" b="1" dirty="0" smtClean="0">
                <a:solidFill>
                  <a:schemeClr val="accent5">
                    <a:lumMod val="10000"/>
                  </a:schemeClr>
                </a:solidFill>
                <a:latin typeface="+mn-lt"/>
              </a:rPr>
              <a:t>border</a:t>
            </a:r>
            <a:r>
              <a:rPr lang="en-US" altLang="zh-CN" b="1" dirty="0">
                <a:solidFill>
                  <a:schemeClr val="accent5">
                    <a:lumMod val="10000"/>
                  </a:schemeClr>
                </a:solidFill>
                <a:latin typeface="+mn-lt"/>
              </a:rPr>
              <a:t>: 1px solid #000000; </a:t>
            </a:r>
            <a:r>
              <a:rPr lang="en-US" altLang="zh-CN" b="1" dirty="0" smtClean="0">
                <a:solidFill>
                  <a:schemeClr val="accent5">
                    <a:lumMod val="10000"/>
                  </a:schemeClr>
                </a:solidFill>
                <a:latin typeface="+mn-lt"/>
              </a:rPr>
              <a:t> }</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aside </a:t>
            </a:r>
            <a:r>
              <a:rPr lang="en-US" altLang="zh-CN" b="1" dirty="0" smtClean="0">
                <a:solidFill>
                  <a:schemeClr val="accent5">
                    <a:lumMod val="10000"/>
                  </a:schemeClr>
                </a:solidFill>
                <a:latin typeface="+mn-lt"/>
              </a:rPr>
              <a:t>{ background</a:t>
            </a:r>
            <a:r>
              <a:rPr lang="en-US" altLang="zh-CN" b="1" dirty="0">
                <a:solidFill>
                  <a:schemeClr val="accent5">
                    <a:lumMod val="10000"/>
                  </a:schemeClr>
                </a:solidFill>
                <a:latin typeface="+mn-lt"/>
              </a:rPr>
              <a:t>: red; </a:t>
            </a:r>
            <a:r>
              <a:rPr lang="en-US" altLang="zh-CN" b="1" dirty="0" smtClean="0">
                <a:solidFill>
                  <a:schemeClr val="accent5">
                    <a:lumMod val="10000"/>
                  </a:schemeClr>
                </a:solidFill>
                <a:latin typeface="+mn-lt"/>
              </a:rPr>
              <a:t>  padding</a:t>
            </a:r>
            <a:r>
              <a:rPr lang="en-US" altLang="zh-CN" b="1" dirty="0">
                <a:solidFill>
                  <a:schemeClr val="accent5">
                    <a:lumMod val="10000"/>
                  </a:schemeClr>
                </a:solidFill>
                <a:latin typeface="+mn-lt"/>
              </a:rPr>
              <a:t>: 10px; </a:t>
            </a:r>
            <a:r>
              <a:rPr lang="en-US" altLang="zh-CN" b="1" dirty="0" smtClean="0">
                <a:solidFill>
                  <a:schemeClr val="accent5">
                    <a:lumMod val="10000"/>
                  </a:schemeClr>
                </a:solidFill>
                <a:latin typeface="+mn-lt"/>
              </a:rPr>
              <a:t> }</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article { </a:t>
            </a:r>
            <a:r>
              <a:rPr lang="en-US" altLang="zh-CN" b="1" dirty="0" smtClean="0">
                <a:solidFill>
                  <a:schemeClr val="accent5">
                    <a:lumMod val="10000"/>
                  </a:schemeClr>
                </a:solidFill>
                <a:latin typeface="+mn-lt"/>
              </a:rPr>
              <a:t> margin-left</a:t>
            </a:r>
            <a:r>
              <a:rPr lang="en-US" altLang="zh-CN" b="1" dirty="0">
                <a:solidFill>
                  <a:schemeClr val="accent5">
                    <a:lumMod val="10000"/>
                  </a:schemeClr>
                </a:solidFill>
                <a:latin typeface="+mn-lt"/>
              </a:rPr>
              <a:t>: 10px; </a:t>
            </a:r>
            <a:r>
              <a:rPr lang="en-US" altLang="zh-CN" b="1" dirty="0" smtClean="0">
                <a:solidFill>
                  <a:schemeClr val="accent5">
                    <a:lumMod val="10000"/>
                  </a:schemeClr>
                </a:solidFill>
                <a:latin typeface="+mn-lt"/>
              </a:rPr>
              <a:t>  background</a:t>
            </a:r>
            <a:r>
              <a:rPr lang="en-US" altLang="zh-CN" b="1" dirty="0">
                <a:solidFill>
                  <a:schemeClr val="accent5">
                    <a:lumMod val="10000"/>
                  </a:schemeClr>
                </a:solidFill>
                <a:latin typeface="+mn-lt"/>
              </a:rPr>
              <a:t>: yellow; </a:t>
            </a:r>
            <a:r>
              <a:rPr lang="en-US" altLang="zh-CN" b="1" dirty="0" smtClean="0">
                <a:solidFill>
                  <a:schemeClr val="accent5">
                    <a:lumMod val="10000"/>
                  </a:schemeClr>
                </a:solidFill>
                <a:latin typeface="+mn-lt"/>
              </a:rPr>
              <a:t> }</a:t>
            </a:r>
            <a:endParaRPr lang="en-US" altLang="zh-CN" b="1" dirty="0">
              <a:solidFill>
                <a:schemeClr val="accent5">
                  <a:lumMod val="10000"/>
                </a:schemeClr>
              </a:solidFill>
              <a:latin typeface="+mn-lt"/>
            </a:endParaRPr>
          </a:p>
        </p:txBody>
      </p:sp>
      <p:grpSp>
        <p:nvGrpSpPr>
          <p:cNvPr id="8" name="组合 18"/>
          <p:cNvGrpSpPr>
            <a:grpSpLocks/>
          </p:cNvGrpSpPr>
          <p:nvPr/>
        </p:nvGrpSpPr>
        <p:grpSpPr bwMode="auto">
          <a:xfrm>
            <a:off x="2339975" y="5805488"/>
            <a:ext cx="4572000" cy="428625"/>
            <a:chOff x="3143240" y="5143512"/>
            <a:chExt cx="4572032" cy="428628"/>
          </a:xfrm>
        </p:grpSpPr>
        <p:sp>
          <p:nvSpPr>
            <p:cNvPr id="9" name="圆角矩形 8"/>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0" name="圆角矩形 9"/>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1"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auto">
            <a:xfrm>
              <a:off x="4692472" y="5187962"/>
              <a:ext cx="2624455"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3</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Flex</a:t>
              </a:r>
              <a:r>
                <a:rPr lang="zh-CN" altLang="en-US" sz="1600" b="1" spc="300" dirty="0" smtClean="0">
                  <a:solidFill>
                    <a:srgbClr val="FBFFFE"/>
                  </a:solidFill>
                  <a:latin typeface="微软雅黑" pitchFamily="34" charset="-122"/>
                  <a:ea typeface="微软雅黑" pitchFamily="34" charset="-122"/>
                </a:rPr>
                <a:t>布局</a:t>
              </a:r>
              <a:endParaRPr lang="zh-CN" altLang="en-US" sz="1600" b="1" spc="300" dirty="0">
                <a:solidFill>
                  <a:srgbClr val="FBFFFE"/>
                </a:solidFill>
                <a:latin typeface="微软雅黑" pitchFamily="34" charset="-122"/>
                <a:ea typeface="微软雅黑" pitchFamily="34" charset="-122"/>
              </a:endParaRPr>
            </a:p>
          </p:txBody>
        </p:sp>
      </p:grpSp>
      <p:sp>
        <p:nvSpPr>
          <p:cNvPr id="13" name="AutoShape 7"/>
          <p:cNvSpPr>
            <a:spLocks noChangeArrowheads="1"/>
          </p:cNvSpPr>
          <p:nvPr/>
        </p:nvSpPr>
        <p:spPr bwMode="auto">
          <a:xfrm>
            <a:off x="1285852" y="1357298"/>
            <a:ext cx="4167510" cy="50023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a:defRPr/>
            </a:pPr>
            <a:r>
              <a:rPr lang="en-US" altLang="zh-CN" b="1" dirty="0" smtClean="0">
                <a:solidFill>
                  <a:schemeClr val="accent5">
                    <a:lumMod val="10000"/>
                  </a:schemeClr>
                </a:solidFill>
                <a:latin typeface="+mn-lt"/>
              </a:rPr>
              <a:t>display : flex;</a:t>
            </a:r>
            <a:endParaRPr lang="zh-CN" altLang="en-US" b="1" dirty="0">
              <a:solidFill>
                <a:schemeClr val="accent5">
                  <a:lumMod val="10000"/>
                </a:schemeClr>
              </a:solidFill>
              <a:latin typeface="+mn-lt"/>
            </a:endParaRPr>
          </a:p>
        </p:txBody>
      </p:sp>
      <p:grpSp>
        <p:nvGrpSpPr>
          <p:cNvPr id="17" name="组合 69"/>
          <p:cNvGrpSpPr>
            <a:grpSpLocks/>
          </p:cNvGrpSpPr>
          <p:nvPr/>
        </p:nvGrpSpPr>
        <p:grpSpPr bwMode="auto">
          <a:xfrm>
            <a:off x="59481" y="2355993"/>
            <a:ext cx="1000125" cy="446088"/>
            <a:chOff x="1000100" y="3235185"/>
            <a:chExt cx="1000132" cy="446983"/>
          </a:xfrm>
        </p:grpSpPr>
        <p:pic>
          <p:nvPicPr>
            <p:cNvPr id="18" name="Picture 11" descr="E:\设计支持\模板设计\F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3235185"/>
              <a:ext cx="398223" cy="446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300140" y="3259046"/>
              <a:ext cx="700092" cy="3992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分析</a:t>
              </a:r>
            </a:p>
          </p:txBody>
        </p:sp>
      </p:grpSp>
      <p:sp>
        <p:nvSpPr>
          <p:cNvPr id="20" name="灯片编号占位符 19"/>
          <p:cNvSpPr>
            <a:spLocks noGrp="1"/>
          </p:cNvSpPr>
          <p:nvPr>
            <p:ph type="sldNum" sz="quarter" idx="10"/>
          </p:nvPr>
        </p:nvSpPr>
        <p:spPr/>
        <p:txBody>
          <a:bodyPr/>
          <a:lstStyle/>
          <a:p>
            <a:pPr>
              <a:defRPr/>
            </a:pPr>
            <a:fld id="{D4C544AB-AF4C-4A74-B638-213FBE600845}" type="slidenum">
              <a:rPr lang="zh-CN" altLang="en-US" smtClean="0"/>
              <a:pPr>
                <a:defRPr/>
              </a:pPr>
              <a:t>15</a:t>
            </a:fld>
            <a:r>
              <a:rPr lang="en-US" altLang="zh-CN" smtClean="0"/>
              <a:t>/45</a:t>
            </a:r>
            <a:endParaRPr lang="zh-CN" altLang="en-US" dirty="0"/>
          </a:p>
        </p:txBody>
      </p:sp>
    </p:spTree>
    <p:extLst>
      <p:ext uri="{BB962C8B-B14F-4D97-AF65-F5344CB8AC3E}">
        <p14:creationId xmlns:p14="http://schemas.microsoft.com/office/powerpoint/2010/main" val="289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wipe(left)">
                                      <p:cBhvr>
                                        <p:cTn id="11" dur="500"/>
                                        <p:tgtEl>
                                          <p:spTgt spid="3">
                                            <p:txEl>
                                              <p:pRg st="3" end="3"/>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86643" y="286077"/>
            <a:ext cx="1677969" cy="523220"/>
          </a:xfrm>
        </p:spPr>
        <p:txBody>
          <a:bodyPr/>
          <a:lstStyle/>
          <a:p>
            <a:pPr>
              <a:defRPr/>
            </a:pPr>
            <a:r>
              <a:rPr lang="en-US" altLang="zh-CN" dirty="0" smtClean="0"/>
              <a:t>Flex</a:t>
            </a:r>
            <a:r>
              <a:rPr lang="zh-CN" altLang="en-US" dirty="0"/>
              <a:t>属性</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常用属性</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16</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3807045389"/>
              </p:ext>
            </p:extLst>
          </p:nvPr>
        </p:nvGraphicFramePr>
        <p:xfrm>
          <a:off x="395536" y="1928706"/>
          <a:ext cx="8424936" cy="3372502"/>
        </p:xfrm>
        <a:graphic>
          <a:graphicData uri="http://schemas.openxmlformats.org/drawingml/2006/table">
            <a:tbl>
              <a:tblPr firstRow="1" bandRow="1">
                <a:tableStyleId>{5C22544A-7EE6-4342-B048-85BDC9FD1C3A}</a:tableStyleId>
              </a:tblPr>
              <a:tblGrid>
                <a:gridCol w="2614636"/>
                <a:gridCol w="5810300"/>
              </a:tblGrid>
              <a:tr h="405200">
                <a:tc>
                  <a:txBody>
                    <a:bodyPr/>
                    <a:lstStyle/>
                    <a:p>
                      <a:pPr algn="ctr"/>
                      <a:r>
                        <a:rPr lang="zh-CN" altLang="en-US" sz="2400" dirty="0" smtClean="0"/>
                        <a:t>属性</a:t>
                      </a:r>
                      <a:endParaRPr lang="zh-CN" altLang="en-US" sz="2400"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algn="ctr"/>
                      <a:r>
                        <a:rPr lang="zh-CN" altLang="en-US" sz="2400" dirty="0" smtClean="0"/>
                        <a:t>说明</a:t>
                      </a:r>
                      <a:endParaRPr lang="zh-CN" altLang="en-US" sz="2400"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550912">
                <a:tc>
                  <a:txBody>
                    <a:bodyPr/>
                    <a:lstStyle/>
                    <a:p>
                      <a:pPr algn="ctr"/>
                      <a:r>
                        <a:rPr lang="en-GB" altLang="zh-CN" sz="1800" b="1" dirty="0" smtClean="0"/>
                        <a:t>flex</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dirty="0" smtClean="0"/>
                        <a:t>伸缩性</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algn="ctr"/>
                      <a:r>
                        <a:rPr lang="en-GB" altLang="zh-CN" sz="1800" b="1" dirty="0" smtClean="0"/>
                        <a:t>flex-direction</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dirty="0" smtClean="0"/>
                        <a:t>伸缩流方向</a:t>
                      </a:r>
                      <a:endParaRPr lang="en-GB" altLang="zh-CN" sz="1800" b="1" dirty="0" smtClean="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8965">
                <a:tc>
                  <a:txBody>
                    <a:bodyPr/>
                    <a:lstStyle/>
                    <a:p>
                      <a:pPr algn="ctr"/>
                      <a:r>
                        <a:rPr lang="en-GB" altLang="zh-CN" sz="1800" b="1" dirty="0" smtClean="0"/>
                        <a:t>flex-wrap</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dirty="0" smtClean="0"/>
                        <a:t>伸缩换行</a:t>
                      </a:r>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8965">
                <a:tc>
                  <a:txBody>
                    <a:bodyPr/>
                    <a:lstStyle/>
                    <a:p>
                      <a:pPr algn="ctr"/>
                      <a:r>
                        <a:rPr lang="en-GB" altLang="zh-CN" sz="1800" b="1" dirty="0" smtClean="0"/>
                        <a:t>justify-content</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dirty="0" smtClean="0"/>
                        <a:t>主轴对齐</a:t>
                      </a:r>
                      <a:endParaRPr lang="en-GB" altLang="zh-CN" sz="1800" b="1" dirty="0" smtClean="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8965">
                <a:tc>
                  <a:txBody>
                    <a:bodyPr/>
                    <a:lstStyle/>
                    <a:p>
                      <a:pPr algn="ctr"/>
                      <a:r>
                        <a:rPr lang="en-GB" altLang="zh-CN" sz="1800" b="1" dirty="0" smtClean="0"/>
                        <a:t>align-items</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zh-CN" sz="1800" b="1" dirty="0" smtClean="0"/>
                        <a:t>侧轴对齐</a:t>
                      </a:r>
                      <a:endParaRPr lang="zh-CN" altLang="en-US" sz="1800" b="1" dirty="0"/>
                    </a:p>
                  </a:txBody>
                  <a:tcPr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42872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214438"/>
            <a:ext cx="7645400" cy="5143500"/>
          </a:xfrm>
        </p:spPr>
        <p:txBody>
          <a:bodyPr/>
          <a:lstStyle/>
          <a:p>
            <a:pPr>
              <a:defRPr/>
            </a:pPr>
            <a:endParaRPr lang="en-US" altLang="zh-CN" dirty="0" smtClean="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buNone/>
              <a:defRPr/>
            </a:pPr>
            <a:endParaRPr lang="en-US" altLang="zh-CN" dirty="0" smtClean="0"/>
          </a:p>
          <a:p>
            <a:pPr>
              <a:defRPr/>
            </a:pPr>
            <a:r>
              <a:rPr lang="zh-CN" altLang="zh-CN" dirty="0" smtClean="0"/>
              <a:t>部分</a:t>
            </a:r>
            <a:r>
              <a:rPr lang="en-US" altLang="zh-CN" dirty="0" smtClean="0"/>
              <a:t>CSS3</a:t>
            </a:r>
            <a:r>
              <a:rPr lang="zh-CN" altLang="zh-CN" dirty="0" smtClean="0"/>
              <a:t>属性在不同浏览器下的兼容方式，需要给元素加前缀</a:t>
            </a:r>
            <a:endParaRPr lang="en-US" altLang="zh-CN" dirty="0" smtClean="0"/>
          </a:p>
          <a:p>
            <a:pPr lvl="1">
              <a:defRPr/>
            </a:pPr>
            <a:r>
              <a:rPr lang="zh-CN" altLang="en-US" dirty="0" smtClean="0"/>
              <a:t>如：需要</a:t>
            </a:r>
            <a:r>
              <a:rPr lang="en-US" altLang="zh-CN" dirty="0" smtClean="0"/>
              <a:t>IE</a:t>
            </a:r>
            <a:r>
              <a:rPr lang="zh-CN" altLang="zh-CN" dirty="0" smtClean="0"/>
              <a:t>浏览器支持</a:t>
            </a:r>
            <a:r>
              <a:rPr lang="zh-CN" altLang="en-US" dirty="0" smtClean="0"/>
              <a:t>的代码</a:t>
            </a:r>
            <a:endParaRPr lang="en-GB" altLang="zh-CN" dirty="0" smtClean="0"/>
          </a:p>
        </p:txBody>
      </p:sp>
      <p:pic>
        <p:nvPicPr>
          <p:cNvPr id="4099" name="Picture 3" descr="C:\Users\yaling.he\Desktop\Chapter01截图\Chapter01截图\图1.9　flex属性值为1时宽屏下的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538" y="3929066"/>
            <a:ext cx="6802151" cy="272384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6429387" y="286077"/>
            <a:ext cx="2535225" cy="523220"/>
          </a:xfrm>
        </p:spPr>
        <p:txBody>
          <a:bodyPr/>
          <a:lstStyle/>
          <a:p>
            <a:pPr>
              <a:defRPr/>
            </a:pPr>
            <a:r>
              <a:rPr lang="zh-CN" altLang="zh-CN" dirty="0"/>
              <a:t>伸缩性</a:t>
            </a:r>
            <a:r>
              <a:rPr lang="en-GB" altLang="zh-CN" dirty="0" smtClean="0"/>
              <a:t>flex2-1</a:t>
            </a:r>
            <a:endParaRPr lang="en-GB" altLang="zh-CN" dirty="0"/>
          </a:p>
        </p:txBody>
      </p:sp>
      <p:sp>
        <p:nvSpPr>
          <p:cNvPr id="5" name="TextBox 4"/>
          <p:cNvSpPr txBox="1"/>
          <p:nvPr/>
        </p:nvSpPr>
        <p:spPr bwMode="auto">
          <a:xfrm>
            <a:off x="445809" y="857256"/>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6" name="Picture 3" descr="E:\设计支持\模板设计\Y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7"/>
          <p:cNvSpPr>
            <a:spLocks noChangeArrowheads="1"/>
          </p:cNvSpPr>
          <p:nvPr/>
        </p:nvSpPr>
        <p:spPr bwMode="auto">
          <a:xfrm>
            <a:off x="1071539" y="2500306"/>
            <a:ext cx="7572428" cy="129557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.box </a:t>
            </a:r>
            <a:r>
              <a:rPr lang="en-US" altLang="zh-CN" b="1" dirty="0" smtClean="0">
                <a:solidFill>
                  <a:schemeClr val="accent5">
                    <a:lumMod val="10000"/>
                  </a:schemeClr>
                </a:solidFill>
                <a:latin typeface="+mn-lt"/>
              </a:rPr>
              <a:t>{</a:t>
            </a:r>
            <a:r>
              <a:rPr lang="en-US" altLang="zh-CN" b="1" dirty="0" smtClean="0">
                <a:solidFill>
                  <a:srgbClr val="FF0000"/>
                </a:solidFill>
                <a:latin typeface="+mn-lt"/>
              </a:rPr>
              <a:t>display</a:t>
            </a:r>
            <a:r>
              <a:rPr lang="en-US" altLang="zh-CN" b="1" dirty="0">
                <a:solidFill>
                  <a:srgbClr val="FF0000"/>
                </a:solidFill>
                <a:latin typeface="+mn-lt"/>
              </a:rPr>
              <a:t>: </a:t>
            </a:r>
            <a:r>
              <a:rPr lang="en-US" altLang="zh-CN" b="1" dirty="0" smtClean="0">
                <a:solidFill>
                  <a:srgbClr val="FF0000"/>
                </a:solidFill>
                <a:latin typeface="+mn-lt"/>
              </a:rPr>
              <a:t>flex; </a:t>
            </a:r>
            <a:r>
              <a:rPr lang="en-US" altLang="zh-CN" b="1" dirty="0" smtClean="0">
                <a:solidFill>
                  <a:schemeClr val="accent5">
                    <a:lumMod val="10000"/>
                  </a:schemeClr>
                </a:solidFill>
                <a:latin typeface="+mn-lt"/>
              </a:rPr>
              <a:t>border</a:t>
            </a:r>
            <a:r>
              <a:rPr lang="en-US" altLang="zh-CN" b="1" dirty="0">
                <a:solidFill>
                  <a:schemeClr val="accent5">
                    <a:lumMod val="10000"/>
                  </a:schemeClr>
                </a:solidFill>
                <a:latin typeface="+mn-lt"/>
              </a:rPr>
              <a:t>: 1px solid #000000; </a:t>
            </a:r>
            <a:r>
              <a:rPr lang="en-US" altLang="zh-CN" b="1" dirty="0" smtClean="0">
                <a:solidFill>
                  <a:schemeClr val="accent5">
                    <a:lumMod val="10000"/>
                  </a:schemeClr>
                </a:solidFill>
                <a:latin typeface="+mn-lt"/>
              </a:rPr>
              <a:t> padding</a:t>
            </a:r>
            <a:r>
              <a:rPr lang="en-US" altLang="zh-CN" b="1" dirty="0">
                <a:solidFill>
                  <a:schemeClr val="accent5">
                    <a:lumMod val="10000"/>
                  </a:schemeClr>
                </a:solidFill>
                <a:latin typeface="+mn-lt"/>
              </a:rPr>
              <a:t>: 10px; </a:t>
            </a: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aside </a:t>
            </a:r>
            <a:r>
              <a:rPr lang="en-US" altLang="zh-CN" b="1" dirty="0" smtClean="0">
                <a:solidFill>
                  <a:schemeClr val="accent5">
                    <a:lumMod val="10000"/>
                  </a:schemeClr>
                </a:solidFill>
                <a:latin typeface="+mn-lt"/>
              </a:rPr>
              <a:t>{ </a:t>
            </a:r>
            <a:r>
              <a:rPr lang="en-US" altLang="zh-CN" b="1" dirty="0" smtClean="0">
                <a:solidFill>
                  <a:srgbClr val="FF0000"/>
                </a:solidFill>
                <a:latin typeface="+mn-lt"/>
              </a:rPr>
              <a:t>flex:1;</a:t>
            </a:r>
            <a:r>
              <a:rPr lang="en-US" altLang="zh-CN" b="1" dirty="0" smtClean="0">
                <a:solidFill>
                  <a:schemeClr val="accent5">
                    <a:lumMod val="10000"/>
                  </a:schemeClr>
                </a:solidFill>
                <a:latin typeface="+mn-lt"/>
              </a:rPr>
              <a:t>background</a:t>
            </a:r>
            <a:r>
              <a:rPr lang="en-US" altLang="zh-CN" b="1" dirty="0">
                <a:solidFill>
                  <a:schemeClr val="accent5">
                    <a:lumMod val="10000"/>
                  </a:schemeClr>
                </a:solidFill>
                <a:latin typeface="+mn-lt"/>
              </a:rPr>
              <a:t>: red; </a:t>
            </a:r>
            <a:r>
              <a:rPr lang="en-US" altLang="zh-CN" b="1" dirty="0" smtClean="0">
                <a:solidFill>
                  <a:schemeClr val="accent5">
                    <a:lumMod val="10000"/>
                  </a:schemeClr>
                </a:solidFill>
                <a:latin typeface="+mn-lt"/>
              </a:rPr>
              <a:t>padding</a:t>
            </a:r>
            <a:r>
              <a:rPr lang="en-US" altLang="zh-CN" b="1" dirty="0">
                <a:solidFill>
                  <a:schemeClr val="accent5">
                    <a:lumMod val="10000"/>
                  </a:schemeClr>
                </a:solidFill>
                <a:latin typeface="+mn-lt"/>
              </a:rPr>
              <a:t>: 10px; </a:t>
            </a: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article { </a:t>
            </a:r>
            <a:r>
              <a:rPr lang="en-US" altLang="zh-CN" b="1" dirty="0" smtClean="0">
                <a:solidFill>
                  <a:srgbClr val="FF0000"/>
                </a:solidFill>
                <a:latin typeface="+mn-lt"/>
              </a:rPr>
              <a:t>flex:1;  </a:t>
            </a:r>
            <a:r>
              <a:rPr lang="en-US" altLang="zh-CN" b="1" dirty="0" smtClean="0">
                <a:solidFill>
                  <a:schemeClr val="accent5">
                    <a:lumMod val="10000"/>
                  </a:schemeClr>
                </a:solidFill>
                <a:latin typeface="+mn-lt"/>
              </a:rPr>
              <a:t>margin-left: 10px;  background</a:t>
            </a:r>
            <a:r>
              <a:rPr lang="en-US" altLang="zh-CN" b="1" dirty="0">
                <a:solidFill>
                  <a:schemeClr val="accent5">
                    <a:lumMod val="10000"/>
                  </a:schemeClr>
                </a:solidFill>
                <a:latin typeface="+mn-lt"/>
              </a:rPr>
              <a:t>: yellow; </a:t>
            </a: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p:txBody>
      </p:sp>
      <p:sp>
        <p:nvSpPr>
          <p:cNvPr id="10" name="AutoShape 7"/>
          <p:cNvSpPr>
            <a:spLocks noChangeArrowheads="1"/>
          </p:cNvSpPr>
          <p:nvPr/>
        </p:nvSpPr>
        <p:spPr bwMode="auto">
          <a:xfrm>
            <a:off x="1071538" y="1285860"/>
            <a:ext cx="4167510"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a:defRPr/>
            </a:pPr>
            <a:r>
              <a:rPr lang="en-US" altLang="zh-CN" b="1" dirty="0" smtClean="0"/>
              <a:t>flex:1</a:t>
            </a:r>
            <a:r>
              <a:rPr lang="en-US" altLang="zh-CN" b="1" dirty="0"/>
              <a:t>;</a:t>
            </a:r>
            <a:endParaRPr lang="zh-CN" altLang="en-US" b="1" dirty="0">
              <a:solidFill>
                <a:schemeClr val="accent5">
                  <a:lumMod val="10000"/>
                </a:schemeClr>
              </a:solidFill>
              <a:latin typeface="+mn-lt"/>
            </a:endParaRPr>
          </a:p>
        </p:txBody>
      </p:sp>
      <p:grpSp>
        <p:nvGrpSpPr>
          <p:cNvPr id="11" name="组合 70"/>
          <p:cNvGrpSpPr>
            <a:grpSpLocks/>
          </p:cNvGrpSpPr>
          <p:nvPr/>
        </p:nvGrpSpPr>
        <p:grpSpPr bwMode="auto">
          <a:xfrm>
            <a:off x="142844" y="1785926"/>
            <a:ext cx="1000125" cy="414337"/>
            <a:chOff x="1000100" y="2528843"/>
            <a:chExt cx="1000132" cy="414475"/>
          </a:xfrm>
        </p:grpSpPr>
        <p:pic>
          <p:nvPicPr>
            <p:cNvPr id="12"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8" name="AutoShape 7"/>
          <p:cNvSpPr>
            <a:spLocks noChangeArrowheads="1"/>
          </p:cNvSpPr>
          <p:nvPr/>
        </p:nvSpPr>
        <p:spPr bwMode="auto">
          <a:xfrm>
            <a:off x="1333184" y="5429264"/>
            <a:ext cx="4167510"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a:defRPr/>
            </a:pPr>
            <a:r>
              <a:rPr lang="en-US" altLang="zh-CN" b="1" dirty="0" smtClean="0">
                <a:solidFill>
                  <a:srgbClr val="FF0000"/>
                </a:solidFill>
              </a:rPr>
              <a:t>-ms-</a:t>
            </a:r>
            <a:r>
              <a:rPr lang="en-US" altLang="zh-CN" b="1" dirty="0" smtClean="0"/>
              <a:t>flex:1</a:t>
            </a:r>
            <a:endParaRPr lang="zh-CN" altLang="en-US" b="1" dirty="0" smtClean="0"/>
          </a:p>
        </p:txBody>
      </p:sp>
      <p:grpSp>
        <p:nvGrpSpPr>
          <p:cNvPr id="19" name="组合 68"/>
          <p:cNvGrpSpPr>
            <a:grpSpLocks/>
          </p:cNvGrpSpPr>
          <p:nvPr/>
        </p:nvGrpSpPr>
        <p:grpSpPr bwMode="auto">
          <a:xfrm>
            <a:off x="0" y="3786190"/>
            <a:ext cx="1057275" cy="414338"/>
            <a:chOff x="1000100" y="3950459"/>
            <a:chExt cx="1058023" cy="414475"/>
          </a:xfrm>
        </p:grpSpPr>
        <p:pic>
          <p:nvPicPr>
            <p:cNvPr id="20" name="Picture 1" descr="E:\设计支持\模板设计\Z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注意</a:t>
              </a:r>
            </a:p>
          </p:txBody>
        </p:sp>
      </p:grpSp>
      <p:sp>
        <p:nvSpPr>
          <p:cNvPr id="22" name="AutoShape 11"/>
          <p:cNvSpPr>
            <a:spLocks noChangeArrowheads="1"/>
          </p:cNvSpPr>
          <p:nvPr/>
        </p:nvSpPr>
        <p:spPr bwMode="auto">
          <a:xfrm>
            <a:off x="5572132" y="5357826"/>
            <a:ext cx="2298603" cy="408623"/>
          </a:xfrm>
          <a:prstGeom prst="roundRect">
            <a:avLst>
              <a:gd name="adj"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ctr">
            <a:spAutoFit/>
          </a:bodyPr>
          <a:lstStyle/>
          <a:p>
            <a:pPr marL="0" lvl="1" eaLnBrk="0" hangingPunct="0">
              <a:spcBef>
                <a:spcPct val="20000"/>
              </a:spcBef>
              <a:buClr>
                <a:srgbClr val="233DA9"/>
              </a:buClr>
              <a:buSzPct val="80000"/>
              <a:defRPr/>
            </a:pPr>
            <a:r>
              <a:rPr lang="zh-CN" altLang="zh-CN" b="1" kern="0" dirty="0" smtClean="0">
                <a:solidFill>
                  <a:schemeClr val="bg1"/>
                </a:solidFill>
                <a:latin typeface="Arial"/>
                <a:ea typeface="黑体"/>
              </a:rPr>
              <a:t>其他浏览器也是同理</a:t>
            </a:r>
            <a:endParaRPr lang="en-GB" altLang="zh-CN" b="1" kern="0" dirty="0" smtClean="0">
              <a:solidFill>
                <a:schemeClr val="bg1"/>
              </a:solidFill>
              <a:latin typeface="Arial"/>
              <a:ea typeface="黑体"/>
            </a:endParaRPr>
          </a:p>
        </p:txBody>
      </p:sp>
      <p:sp>
        <p:nvSpPr>
          <p:cNvPr id="23" name="AutoShape 16"/>
          <p:cNvSpPr>
            <a:spLocks noChangeArrowheads="1"/>
          </p:cNvSpPr>
          <p:nvPr/>
        </p:nvSpPr>
        <p:spPr bwMode="auto">
          <a:xfrm>
            <a:off x="2555776" y="238280"/>
            <a:ext cx="2683272" cy="715089"/>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伸缩值为</a:t>
            </a:r>
            <a:r>
              <a:rPr lang="en-US" altLang="zh-CN" b="1" kern="0" dirty="0" smtClean="0">
                <a:solidFill>
                  <a:schemeClr val="bg1"/>
                </a:solidFill>
                <a:latin typeface="Arial"/>
                <a:ea typeface="黑体"/>
              </a:rPr>
              <a:t>1</a:t>
            </a:r>
            <a:r>
              <a:rPr lang="zh-CN" altLang="en-US" b="1" kern="0" dirty="0" smtClean="0">
                <a:solidFill>
                  <a:schemeClr val="bg1"/>
                </a:solidFill>
                <a:latin typeface="Arial"/>
                <a:ea typeface="黑体"/>
              </a:rPr>
              <a:t>，表示宽度占父级剩余空间的</a:t>
            </a:r>
            <a:r>
              <a:rPr lang="en-US" altLang="zh-CN" b="1" kern="0" dirty="0" smtClean="0">
                <a:solidFill>
                  <a:schemeClr val="bg1"/>
                </a:solidFill>
                <a:latin typeface="Arial"/>
                <a:ea typeface="黑体"/>
              </a:rPr>
              <a:t>1</a:t>
            </a:r>
            <a:r>
              <a:rPr lang="zh-CN" altLang="en-US" b="1" kern="0" dirty="0" smtClean="0">
                <a:solidFill>
                  <a:schemeClr val="bg1"/>
                </a:solidFill>
                <a:latin typeface="Arial"/>
                <a:ea typeface="黑体"/>
              </a:rPr>
              <a:t>份</a:t>
            </a:r>
            <a:endParaRPr lang="zh-CN" altLang="en-US" b="1" kern="0" dirty="0">
              <a:solidFill>
                <a:schemeClr val="bg1"/>
              </a:solidFill>
              <a:latin typeface="Arial"/>
              <a:ea typeface="黑体"/>
            </a:endParaRPr>
          </a:p>
        </p:txBody>
      </p:sp>
      <p:sp>
        <p:nvSpPr>
          <p:cNvPr id="24" name="Line 12"/>
          <p:cNvSpPr>
            <a:spLocks noChangeShapeType="1"/>
          </p:cNvSpPr>
          <p:nvPr/>
        </p:nvSpPr>
        <p:spPr bwMode="auto">
          <a:xfrm flipH="1">
            <a:off x="3270156" y="974082"/>
            <a:ext cx="428628"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8" name="灯片编号占位符 7"/>
          <p:cNvSpPr>
            <a:spLocks noGrp="1"/>
          </p:cNvSpPr>
          <p:nvPr>
            <p:ph type="sldNum" sz="quarter" idx="10"/>
          </p:nvPr>
        </p:nvSpPr>
        <p:spPr/>
        <p:txBody>
          <a:bodyPr/>
          <a:lstStyle/>
          <a:p>
            <a:pPr>
              <a:defRPr/>
            </a:pPr>
            <a:fld id="{D4C544AB-AF4C-4A74-B638-213FBE600845}" type="slidenum">
              <a:rPr lang="zh-CN" altLang="en-US" smtClean="0"/>
              <a:pPr>
                <a:defRPr/>
              </a:pPr>
              <a:t>17</a:t>
            </a:fld>
            <a:r>
              <a:rPr lang="en-US" altLang="zh-CN" smtClean="0"/>
              <a:t>/45</a:t>
            </a:r>
            <a:endParaRPr lang="zh-CN" altLang="en-US" dirty="0"/>
          </a:p>
        </p:txBody>
      </p:sp>
    </p:spTree>
    <p:extLst>
      <p:ext uri="{BB962C8B-B14F-4D97-AF65-F5344CB8AC3E}">
        <p14:creationId xmlns:p14="http://schemas.microsoft.com/office/powerpoint/2010/main" val="421668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8"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099"/>
                                        </p:tgtEl>
                                        <p:attrNameLst>
                                          <p:attrName>style.visibility</p:attrName>
                                        </p:attrNameLst>
                                      </p:cBhvr>
                                      <p:to>
                                        <p:strVal val="visible"/>
                                      </p:to>
                                    </p:set>
                                    <p:animEffect transition="in" filter="wipe(left)">
                                      <p:cBhvr>
                                        <p:cTn id="23" dur="500"/>
                                        <p:tgtEl>
                                          <p:spTgt spid="409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4099"/>
                                        </p:tgtEl>
                                        <p:attrNameLst>
                                          <p:attrName>style.visibility</p:attrName>
                                        </p:attrNameLst>
                                      </p:cBhvr>
                                      <p:to>
                                        <p:strVal val="hidden"/>
                                      </p:to>
                                    </p:set>
                                  </p:childTnLst>
                                </p:cTn>
                              </p:par>
                              <p:par>
                                <p:cTn id="28" presetID="22" presetClass="entr" presetSubtype="8"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500"/>
                                        <p:tgtEl>
                                          <p:spTgt spid="3">
                                            <p:txEl>
                                              <p:pRg st="7" end="7"/>
                                            </p:txEl>
                                          </p:spTgt>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par>
                          <p:cTn id="43" fill="hold">
                            <p:stCondLst>
                              <p:cond delay="2000"/>
                            </p:stCondLst>
                            <p:childTnLst>
                              <p:par>
                                <p:cTn id="44" presetID="22" presetClass="entr" presetSubtype="8"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18"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387" y="286077"/>
            <a:ext cx="2535225" cy="523220"/>
          </a:xfrm>
        </p:spPr>
        <p:txBody>
          <a:bodyPr/>
          <a:lstStyle/>
          <a:p>
            <a:pPr>
              <a:defRPr/>
            </a:pPr>
            <a:r>
              <a:rPr lang="zh-CN" altLang="zh-CN" dirty="0"/>
              <a:t>伸缩性</a:t>
            </a:r>
            <a:r>
              <a:rPr lang="en-GB" altLang="zh-CN" dirty="0" smtClean="0"/>
              <a:t>flex2-2</a:t>
            </a:r>
            <a:endParaRPr lang="en-GB"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把</a:t>
            </a:r>
            <a:r>
              <a:rPr lang="en-US" altLang="zh-CN" dirty="0"/>
              <a:t>article</a:t>
            </a:r>
            <a:r>
              <a:rPr lang="zh-CN" altLang="zh-CN" dirty="0"/>
              <a:t>的</a:t>
            </a:r>
            <a:r>
              <a:rPr lang="en-US" altLang="zh-CN" dirty="0" smtClean="0"/>
              <a:t>flex</a:t>
            </a:r>
            <a:r>
              <a:rPr lang="zh-CN" altLang="en-US" dirty="0" smtClean="0"/>
              <a:t>值</a:t>
            </a:r>
            <a:r>
              <a:rPr lang="zh-CN" altLang="zh-CN" dirty="0" smtClean="0"/>
              <a:t>修改</a:t>
            </a:r>
            <a:r>
              <a:rPr lang="zh-CN" altLang="zh-CN" dirty="0"/>
              <a:t>为</a:t>
            </a:r>
            <a:r>
              <a:rPr lang="en-US" altLang="zh-CN" dirty="0"/>
              <a:t>2</a:t>
            </a:r>
            <a:endParaRPr lang="en-US" altLang="zh-CN" dirty="0" smtClean="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buNone/>
              <a:defRPr/>
            </a:pPr>
            <a:endParaRPr lang="en-US" altLang="zh-CN" dirty="0" smtClean="0"/>
          </a:p>
        </p:txBody>
      </p:sp>
      <p:sp>
        <p:nvSpPr>
          <p:cNvPr id="7" name="AutoShape 7"/>
          <p:cNvSpPr>
            <a:spLocks noChangeArrowheads="1"/>
          </p:cNvSpPr>
          <p:nvPr/>
        </p:nvSpPr>
        <p:spPr bwMode="auto">
          <a:xfrm>
            <a:off x="1037908" y="2204864"/>
            <a:ext cx="4034158" cy="243858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article { </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flex:2</a:t>
            </a:r>
            <a:r>
              <a:rPr lang="en-US" altLang="zh-CN" b="1" dirty="0">
                <a:solidFill>
                  <a:srgbClr val="FF0000"/>
                </a:solidFill>
                <a:latin typeface="+mn-lt"/>
              </a:rPr>
              <a: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margin-left</a:t>
            </a:r>
            <a:r>
              <a:rPr lang="en-US" altLang="zh-CN" b="1" dirty="0">
                <a:solidFill>
                  <a:schemeClr val="accent5">
                    <a:lumMod val="10000"/>
                  </a:schemeClr>
                </a:solidFill>
                <a:latin typeface="+mn-lt"/>
              </a:rPr>
              <a:t>: 10px; </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background</a:t>
            </a:r>
            <a:r>
              <a:rPr lang="en-US" altLang="zh-CN" b="1" dirty="0">
                <a:solidFill>
                  <a:schemeClr val="accent5">
                    <a:lumMod val="10000"/>
                  </a:schemeClr>
                </a:solidFill>
                <a:latin typeface="+mn-lt"/>
              </a:rPr>
              <a:t>: yellow; </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a:t>
            </a:r>
          </a:p>
        </p:txBody>
      </p:sp>
      <p:pic>
        <p:nvPicPr>
          <p:cNvPr id="5122" name="Picture 2" descr="C:\Users\yaling.he\Desktop\Chapter01截图\Chapter01截图\图1.12　 article的flex属性值为2时窄屏下的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493" y="2000240"/>
            <a:ext cx="4421663" cy="388850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70"/>
          <p:cNvGrpSpPr>
            <a:grpSpLocks/>
          </p:cNvGrpSpPr>
          <p:nvPr/>
        </p:nvGrpSpPr>
        <p:grpSpPr bwMode="auto">
          <a:xfrm>
            <a:off x="71406" y="800085"/>
            <a:ext cx="1000125" cy="414337"/>
            <a:chOff x="1000100" y="2528843"/>
            <a:chExt cx="1000132" cy="414475"/>
          </a:xfrm>
        </p:grpSpPr>
        <p:pic>
          <p:nvPicPr>
            <p:cNvPr id="9"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1" name="AutoShape 16"/>
          <p:cNvSpPr>
            <a:spLocks noChangeArrowheads="1"/>
          </p:cNvSpPr>
          <p:nvPr/>
        </p:nvSpPr>
        <p:spPr bwMode="auto">
          <a:xfrm>
            <a:off x="6317884" y="985820"/>
            <a:ext cx="2683272" cy="715089"/>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伸缩值变为</a:t>
            </a:r>
            <a:r>
              <a:rPr lang="en-US" altLang="zh-CN" b="1" kern="0" dirty="0" smtClean="0">
                <a:solidFill>
                  <a:schemeClr val="bg1"/>
                </a:solidFill>
                <a:latin typeface="Arial"/>
                <a:ea typeface="黑体"/>
              </a:rPr>
              <a:t>2</a:t>
            </a:r>
            <a:r>
              <a:rPr lang="zh-CN" altLang="en-US" b="1" kern="0" dirty="0" smtClean="0">
                <a:solidFill>
                  <a:schemeClr val="bg1"/>
                </a:solidFill>
                <a:latin typeface="Arial"/>
                <a:ea typeface="黑体"/>
              </a:rPr>
              <a:t>后，</a:t>
            </a:r>
            <a:r>
              <a:rPr lang="en-US" altLang="zh-CN" b="1" kern="0" dirty="0" smtClean="0">
                <a:solidFill>
                  <a:schemeClr val="bg1"/>
                </a:solidFill>
                <a:latin typeface="Arial"/>
                <a:ea typeface="黑体"/>
              </a:rPr>
              <a:t>article</a:t>
            </a:r>
            <a:r>
              <a:rPr lang="zh-CN" altLang="en-US" b="1" kern="0" dirty="0" smtClean="0">
                <a:solidFill>
                  <a:schemeClr val="bg1"/>
                </a:solidFill>
                <a:latin typeface="Arial"/>
                <a:ea typeface="黑体"/>
              </a:rPr>
              <a:t>的宽度变为</a:t>
            </a:r>
            <a:r>
              <a:rPr lang="en-US" altLang="zh-CN" b="1" kern="0" dirty="0" smtClean="0">
                <a:solidFill>
                  <a:schemeClr val="bg1"/>
                </a:solidFill>
                <a:latin typeface="Arial"/>
                <a:ea typeface="黑体"/>
              </a:rPr>
              <a:t>aside</a:t>
            </a:r>
            <a:r>
              <a:rPr lang="zh-CN" altLang="en-US" b="1" kern="0" dirty="0" smtClean="0">
                <a:solidFill>
                  <a:schemeClr val="bg1"/>
                </a:solidFill>
                <a:latin typeface="Arial"/>
                <a:ea typeface="黑体"/>
              </a:rPr>
              <a:t>的</a:t>
            </a:r>
            <a:r>
              <a:rPr lang="en-US" altLang="zh-CN" b="1" kern="0" dirty="0" smtClean="0">
                <a:solidFill>
                  <a:schemeClr val="bg1"/>
                </a:solidFill>
                <a:latin typeface="Arial"/>
                <a:ea typeface="黑体"/>
              </a:rPr>
              <a:t>2</a:t>
            </a:r>
            <a:r>
              <a:rPr lang="zh-CN" altLang="en-US" b="1" kern="0" dirty="0">
                <a:solidFill>
                  <a:schemeClr val="bg1"/>
                </a:solidFill>
                <a:latin typeface="Arial"/>
                <a:ea typeface="黑体"/>
              </a:rPr>
              <a:t>倍</a:t>
            </a:r>
          </a:p>
        </p:txBody>
      </p:sp>
      <p:sp>
        <p:nvSpPr>
          <p:cNvPr id="12" name="Line 12"/>
          <p:cNvSpPr>
            <a:spLocks noChangeShapeType="1"/>
          </p:cNvSpPr>
          <p:nvPr/>
        </p:nvSpPr>
        <p:spPr bwMode="auto">
          <a:xfrm flipH="1">
            <a:off x="7032264" y="1700909"/>
            <a:ext cx="492064" cy="2029711"/>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18</a:t>
            </a:fld>
            <a:r>
              <a:rPr lang="en-US" altLang="zh-CN" smtClean="0"/>
              <a:t>/45</a:t>
            </a:r>
            <a:endParaRPr lang="zh-CN" altLang="en-US" dirty="0"/>
          </a:p>
        </p:txBody>
      </p:sp>
    </p:spTree>
    <p:extLst>
      <p:ext uri="{BB962C8B-B14F-4D97-AF65-F5344CB8AC3E}">
        <p14:creationId xmlns:p14="http://schemas.microsoft.com/office/powerpoint/2010/main" val="323889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wipe(left)">
                                      <p:cBhvr>
                                        <p:cTn id="12" dur="500"/>
                                        <p:tgtEl>
                                          <p:spTgt spid="512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righ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214438"/>
            <a:ext cx="7645400" cy="5143500"/>
          </a:xfrm>
        </p:spPr>
        <p:txBody>
          <a:bodyPr/>
          <a:lstStyle/>
          <a:p>
            <a:pPr lvl="1">
              <a:defRPr/>
            </a:pPr>
            <a:endParaRPr lang="zh-CN" altLang="en-US" dirty="0"/>
          </a:p>
        </p:txBody>
      </p:sp>
      <p:sp>
        <p:nvSpPr>
          <p:cNvPr id="2" name="标题 1"/>
          <p:cNvSpPr>
            <a:spLocks noGrp="1"/>
          </p:cNvSpPr>
          <p:nvPr>
            <p:ph type="title"/>
          </p:nvPr>
        </p:nvSpPr>
        <p:spPr>
          <a:xfrm>
            <a:off x="4500562" y="142852"/>
            <a:ext cx="4464051" cy="715160"/>
          </a:xfrm>
        </p:spPr>
        <p:txBody>
          <a:bodyPr/>
          <a:lstStyle/>
          <a:p>
            <a:pPr>
              <a:defRPr/>
            </a:pPr>
            <a:r>
              <a:rPr lang="zh-CN" altLang="zh-CN" dirty="0"/>
              <a:t>伸缩流方向</a:t>
            </a:r>
            <a:r>
              <a:rPr lang="en-GB" altLang="zh-CN" dirty="0"/>
              <a:t>flex-direction</a:t>
            </a:r>
          </a:p>
        </p:txBody>
      </p:sp>
      <p:sp>
        <p:nvSpPr>
          <p:cNvPr id="5" name="TextBox 4"/>
          <p:cNvSpPr txBox="1"/>
          <p:nvPr/>
        </p:nvSpPr>
        <p:spPr bwMode="auto">
          <a:xfrm>
            <a:off x="445809" y="857256"/>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6"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500034" y="3047870"/>
            <a:ext cx="8392446" cy="302433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.box {</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rgbClr val="FF0000"/>
                </a:solidFill>
                <a:latin typeface="+mn-lt"/>
              </a:rPr>
              <a:t>display</a:t>
            </a:r>
            <a:r>
              <a:rPr lang="en-US" altLang="zh-CN" b="1" dirty="0">
                <a:solidFill>
                  <a:srgbClr val="FF0000"/>
                </a:solidFill>
                <a:latin typeface="+mn-lt"/>
              </a:rPr>
              <a:t>: flex;</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flex-direction</a:t>
            </a:r>
            <a:r>
              <a:rPr lang="en-US" altLang="zh-CN" b="1" dirty="0">
                <a:solidFill>
                  <a:srgbClr val="FF0000"/>
                </a:solidFill>
                <a:latin typeface="+mn-lt"/>
              </a:rPr>
              <a:t>: row-reverse;   </a:t>
            </a:r>
            <a:endParaRPr lang="en-US" altLang="zh-CN" b="1" dirty="0" smtClean="0">
              <a:solidFill>
                <a:srgbClr val="FF0000"/>
              </a:solidFill>
              <a:latin typeface="+mn-lt"/>
            </a:endParaRP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border</a:t>
            </a:r>
            <a:r>
              <a:rPr lang="en-US" altLang="zh-CN" b="1" dirty="0">
                <a:solidFill>
                  <a:schemeClr val="accent5">
                    <a:lumMod val="10000"/>
                  </a:schemeClr>
                </a:solidFill>
                <a:latin typeface="+mn-lt"/>
              </a:rPr>
              <a:t>: 1px solid #000000; </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padding</a:t>
            </a:r>
            <a:r>
              <a:rPr lang="en-US" altLang="zh-CN" b="1" dirty="0">
                <a:solidFill>
                  <a:schemeClr val="accent5">
                    <a:lumMod val="10000"/>
                  </a:schemeClr>
                </a:solidFill>
                <a:latin typeface="+mn-lt"/>
              </a:rPr>
              <a:t>: 10px; </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a:t>
            </a:r>
          </a:p>
        </p:txBody>
      </p:sp>
      <p:pic>
        <p:nvPicPr>
          <p:cNvPr id="6146" name="Picture 2" descr="C:\Users\yaling.he\Desktop\Chapter01截图\Chapter01截图\图1.14　 flex-direction属性为row-reverse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2" y="3071810"/>
            <a:ext cx="3998707" cy="309577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7"/>
          <p:cNvSpPr>
            <a:spLocks noChangeArrowheads="1"/>
          </p:cNvSpPr>
          <p:nvPr/>
        </p:nvSpPr>
        <p:spPr bwMode="auto">
          <a:xfrm>
            <a:off x="1071538" y="1571612"/>
            <a:ext cx="7072362"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lvl="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flex-direction </a:t>
            </a:r>
            <a:r>
              <a:rPr lang="zh-CN" altLang="zh-CN" b="1" dirty="0" smtClean="0">
                <a:solidFill>
                  <a:schemeClr val="accent5">
                    <a:lumMod val="10000"/>
                  </a:schemeClr>
                </a:solidFill>
                <a:latin typeface="+mn-lt"/>
              </a:rPr>
              <a:t>：</a:t>
            </a:r>
            <a:r>
              <a:rPr lang="en-US" altLang="zh-CN" b="1" dirty="0" smtClean="0">
                <a:solidFill>
                  <a:schemeClr val="accent5">
                    <a:lumMod val="10000"/>
                  </a:schemeClr>
                </a:solidFill>
                <a:latin typeface="+mn-lt"/>
              </a:rPr>
              <a:t>row | row-reverse | column | column-reverse  ;</a:t>
            </a:r>
          </a:p>
        </p:txBody>
      </p:sp>
      <p:sp>
        <p:nvSpPr>
          <p:cNvPr id="10" name="Rectangle 5"/>
          <p:cNvSpPr>
            <a:spLocks noChangeArrowheads="1"/>
          </p:cNvSpPr>
          <p:nvPr/>
        </p:nvSpPr>
        <p:spPr bwMode="auto">
          <a:xfrm>
            <a:off x="2832089" y="1558914"/>
            <a:ext cx="500066"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1" name="AutoShape 16"/>
          <p:cNvSpPr>
            <a:spLocks noChangeArrowheads="1"/>
          </p:cNvSpPr>
          <p:nvPr/>
        </p:nvSpPr>
        <p:spPr bwMode="auto">
          <a:xfrm>
            <a:off x="2000232" y="500042"/>
            <a:ext cx="2214578" cy="776383"/>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默认值</a:t>
            </a:r>
          </a:p>
          <a:p>
            <a:pPr eaLnBrk="0" hangingPunct="0">
              <a:spcBef>
                <a:spcPct val="20000"/>
              </a:spcBef>
              <a:buClr>
                <a:srgbClr val="233DA9"/>
              </a:buClr>
              <a:buSzPct val="80000"/>
              <a:defRPr/>
            </a:pPr>
            <a:r>
              <a:rPr lang="zh-CN" altLang="zh-CN" b="1" kern="0" dirty="0" smtClean="0">
                <a:solidFill>
                  <a:schemeClr val="bg1"/>
                </a:solidFill>
                <a:latin typeface="Arial"/>
                <a:ea typeface="黑体"/>
              </a:rPr>
              <a:t>元素从左到右排列</a:t>
            </a:r>
            <a:endParaRPr lang="en-US" altLang="zh-CN" b="1" kern="0" dirty="0" smtClean="0">
              <a:solidFill>
                <a:schemeClr val="bg1"/>
              </a:solidFill>
              <a:latin typeface="Arial"/>
              <a:ea typeface="黑体"/>
            </a:endParaRPr>
          </a:p>
        </p:txBody>
      </p:sp>
      <p:sp>
        <p:nvSpPr>
          <p:cNvPr id="13" name="Rectangle 5"/>
          <p:cNvSpPr>
            <a:spLocks noChangeArrowheads="1"/>
          </p:cNvSpPr>
          <p:nvPr/>
        </p:nvSpPr>
        <p:spPr bwMode="auto">
          <a:xfrm>
            <a:off x="3462330" y="1571612"/>
            <a:ext cx="1395422"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4" name="AutoShape 16"/>
          <p:cNvSpPr>
            <a:spLocks noChangeArrowheads="1"/>
          </p:cNvSpPr>
          <p:nvPr/>
        </p:nvSpPr>
        <p:spPr bwMode="auto">
          <a:xfrm>
            <a:off x="3000364" y="2285992"/>
            <a:ext cx="2071702" cy="408623"/>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元素从右到左排列</a:t>
            </a:r>
            <a:endParaRPr lang="zh-CN" altLang="en-US" b="1" kern="0" dirty="0">
              <a:solidFill>
                <a:schemeClr val="bg1"/>
              </a:solidFill>
              <a:latin typeface="Arial"/>
              <a:ea typeface="黑体"/>
            </a:endParaRPr>
          </a:p>
        </p:txBody>
      </p:sp>
      <p:sp>
        <p:nvSpPr>
          <p:cNvPr id="15" name="Line 12"/>
          <p:cNvSpPr>
            <a:spLocks noChangeShapeType="1"/>
          </p:cNvSpPr>
          <p:nvPr/>
        </p:nvSpPr>
        <p:spPr bwMode="auto">
          <a:xfrm flipH="1" flipV="1">
            <a:off x="4071934" y="1928802"/>
            <a:ext cx="7143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6" name="Rectangle 5"/>
          <p:cNvSpPr>
            <a:spLocks noChangeArrowheads="1"/>
          </p:cNvSpPr>
          <p:nvPr/>
        </p:nvSpPr>
        <p:spPr bwMode="auto">
          <a:xfrm>
            <a:off x="4962528" y="1559623"/>
            <a:ext cx="811217"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7" name="AutoShape 16"/>
          <p:cNvSpPr>
            <a:spLocks noChangeArrowheads="1"/>
          </p:cNvSpPr>
          <p:nvPr/>
        </p:nvSpPr>
        <p:spPr bwMode="auto">
          <a:xfrm>
            <a:off x="4429124" y="857232"/>
            <a:ext cx="2143140" cy="408623"/>
          </a:xfrm>
          <a:prstGeom prst="wedgeRoundRectCallout">
            <a:avLst>
              <a:gd name="adj1" fmla="val 50272"/>
              <a:gd name="adj2" fmla="val 43898"/>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元素</a:t>
            </a:r>
            <a:r>
              <a:rPr lang="zh-CN" altLang="en-US" b="1" kern="0" dirty="0" smtClean="0">
                <a:solidFill>
                  <a:schemeClr val="bg1"/>
                </a:solidFill>
                <a:latin typeface="Arial"/>
                <a:ea typeface="黑体"/>
              </a:rPr>
              <a:t>从上到下排列</a:t>
            </a:r>
            <a:endParaRPr lang="zh-CN" altLang="en-US" b="1" kern="0" dirty="0">
              <a:solidFill>
                <a:schemeClr val="bg1"/>
              </a:solidFill>
              <a:latin typeface="Arial"/>
              <a:ea typeface="黑体"/>
            </a:endParaRPr>
          </a:p>
        </p:txBody>
      </p:sp>
      <p:sp>
        <p:nvSpPr>
          <p:cNvPr id="19" name="Rectangle 5"/>
          <p:cNvSpPr>
            <a:spLocks noChangeArrowheads="1"/>
          </p:cNvSpPr>
          <p:nvPr/>
        </p:nvSpPr>
        <p:spPr bwMode="auto">
          <a:xfrm>
            <a:off x="5929322" y="1572321"/>
            <a:ext cx="1785950"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0" name="AutoShape 16"/>
          <p:cNvSpPr>
            <a:spLocks noChangeArrowheads="1"/>
          </p:cNvSpPr>
          <p:nvPr/>
        </p:nvSpPr>
        <p:spPr bwMode="auto">
          <a:xfrm>
            <a:off x="5572132" y="2285992"/>
            <a:ext cx="2286016" cy="408623"/>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元素从</a:t>
            </a:r>
            <a:r>
              <a:rPr lang="zh-CN" altLang="en-US" b="1" kern="0" dirty="0" smtClean="0">
                <a:solidFill>
                  <a:schemeClr val="bg1"/>
                </a:solidFill>
                <a:latin typeface="Arial"/>
                <a:ea typeface="黑体"/>
              </a:rPr>
              <a:t>下</a:t>
            </a:r>
            <a:r>
              <a:rPr lang="zh-CN" altLang="zh-CN" b="1" kern="0" dirty="0" smtClean="0">
                <a:solidFill>
                  <a:schemeClr val="bg1"/>
                </a:solidFill>
                <a:latin typeface="Arial"/>
                <a:ea typeface="黑体"/>
              </a:rPr>
              <a:t>到</a:t>
            </a:r>
            <a:r>
              <a:rPr lang="zh-CN" altLang="en-US" b="1" kern="0" dirty="0" smtClean="0">
                <a:solidFill>
                  <a:schemeClr val="bg1"/>
                </a:solidFill>
                <a:latin typeface="Arial"/>
                <a:ea typeface="黑体"/>
              </a:rPr>
              <a:t>上</a:t>
            </a:r>
            <a:r>
              <a:rPr lang="zh-CN" altLang="zh-CN" b="1" kern="0" dirty="0" smtClean="0">
                <a:solidFill>
                  <a:schemeClr val="bg1"/>
                </a:solidFill>
                <a:latin typeface="Arial"/>
                <a:ea typeface="黑体"/>
              </a:rPr>
              <a:t>排列</a:t>
            </a:r>
            <a:endParaRPr lang="zh-CN" altLang="en-US" b="1" kern="0" dirty="0" smtClean="0">
              <a:solidFill>
                <a:schemeClr val="bg1"/>
              </a:solidFill>
              <a:latin typeface="Arial"/>
              <a:ea typeface="黑体"/>
            </a:endParaRPr>
          </a:p>
        </p:txBody>
      </p:sp>
      <p:sp>
        <p:nvSpPr>
          <p:cNvPr id="21" name="Line 12"/>
          <p:cNvSpPr>
            <a:spLocks noChangeShapeType="1"/>
          </p:cNvSpPr>
          <p:nvPr/>
        </p:nvSpPr>
        <p:spPr bwMode="auto">
          <a:xfrm flipH="1" flipV="1">
            <a:off x="6215074" y="1929511"/>
            <a:ext cx="7143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grpSp>
        <p:nvGrpSpPr>
          <p:cNvPr id="22" name="组合 70"/>
          <p:cNvGrpSpPr>
            <a:grpSpLocks/>
          </p:cNvGrpSpPr>
          <p:nvPr/>
        </p:nvGrpSpPr>
        <p:grpSpPr bwMode="auto">
          <a:xfrm>
            <a:off x="142844" y="2157407"/>
            <a:ext cx="1000125" cy="414337"/>
            <a:chOff x="1000100" y="2528843"/>
            <a:chExt cx="1000132" cy="414475"/>
          </a:xfrm>
        </p:grpSpPr>
        <p:pic>
          <p:nvPicPr>
            <p:cNvPr id="23"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25" name="Rectangle 5"/>
          <p:cNvSpPr>
            <a:spLocks noChangeArrowheads="1"/>
          </p:cNvSpPr>
          <p:nvPr/>
        </p:nvSpPr>
        <p:spPr bwMode="auto">
          <a:xfrm>
            <a:off x="928662" y="3643314"/>
            <a:ext cx="3000396" cy="78581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6" name="AutoShape 16"/>
          <p:cNvSpPr>
            <a:spLocks noChangeArrowheads="1"/>
          </p:cNvSpPr>
          <p:nvPr/>
        </p:nvSpPr>
        <p:spPr bwMode="auto">
          <a:xfrm>
            <a:off x="2714612" y="4857760"/>
            <a:ext cx="2214578" cy="1021556"/>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lnSpc>
                <a:spcPct val="150000"/>
              </a:lnSpc>
              <a:spcBef>
                <a:spcPct val="20000"/>
              </a:spcBef>
              <a:buClr>
                <a:srgbClr val="233DA9"/>
              </a:buClr>
              <a:buSzPct val="80000"/>
              <a:defRPr/>
            </a:pPr>
            <a:r>
              <a:rPr lang="zh-CN" altLang="en-US" b="1" kern="0" dirty="0" smtClean="0">
                <a:solidFill>
                  <a:schemeClr val="bg1"/>
                </a:solidFill>
                <a:latin typeface="Arial"/>
                <a:ea typeface="黑体"/>
              </a:rPr>
              <a:t>与</a:t>
            </a:r>
            <a:r>
              <a:rPr lang="en-US" altLang="zh-CN" b="1" kern="0" dirty="0" smtClean="0">
                <a:solidFill>
                  <a:schemeClr val="bg1"/>
                </a:solidFill>
                <a:latin typeface="Arial"/>
                <a:ea typeface="黑体"/>
              </a:rPr>
              <a:t>row</a:t>
            </a:r>
            <a:r>
              <a:rPr lang="zh-CN" altLang="en-US" b="1" kern="0" dirty="0" smtClean="0">
                <a:solidFill>
                  <a:schemeClr val="bg1"/>
                </a:solidFill>
                <a:latin typeface="Arial"/>
                <a:ea typeface="黑体"/>
              </a:rPr>
              <a:t>排列相反，元素从右到左排列</a:t>
            </a:r>
            <a:endParaRPr lang="en-US" altLang="zh-CN" b="1" kern="0" dirty="0" smtClean="0">
              <a:solidFill>
                <a:schemeClr val="bg1"/>
              </a:solidFill>
              <a:latin typeface="Arial"/>
              <a:ea typeface="黑体"/>
            </a:endParaRPr>
          </a:p>
        </p:txBody>
      </p:sp>
      <p:sp>
        <p:nvSpPr>
          <p:cNvPr id="27" name="Line 12"/>
          <p:cNvSpPr>
            <a:spLocks noChangeShapeType="1"/>
          </p:cNvSpPr>
          <p:nvPr/>
        </p:nvSpPr>
        <p:spPr bwMode="auto">
          <a:xfrm flipH="1" flipV="1">
            <a:off x="3857620" y="4357694"/>
            <a:ext cx="71438" cy="500066"/>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2" name="Line 12"/>
          <p:cNvSpPr>
            <a:spLocks noChangeShapeType="1"/>
          </p:cNvSpPr>
          <p:nvPr/>
        </p:nvSpPr>
        <p:spPr bwMode="auto">
          <a:xfrm flipH="1">
            <a:off x="3000364" y="1285860"/>
            <a:ext cx="357190"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8" name="Line 12"/>
          <p:cNvSpPr>
            <a:spLocks noChangeShapeType="1"/>
          </p:cNvSpPr>
          <p:nvPr/>
        </p:nvSpPr>
        <p:spPr bwMode="auto">
          <a:xfrm flipH="1">
            <a:off x="5143504" y="1286569"/>
            <a:ext cx="428628"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19</a:t>
            </a:fld>
            <a:r>
              <a:rPr lang="en-US" altLang="zh-CN" smtClean="0"/>
              <a:t>/45</a:t>
            </a:r>
            <a:endParaRPr lang="zh-CN" altLang="en-US" dirty="0"/>
          </a:p>
        </p:txBody>
      </p:sp>
    </p:spTree>
    <p:extLst>
      <p:ext uri="{BB962C8B-B14F-4D97-AF65-F5344CB8AC3E}">
        <p14:creationId xmlns:p14="http://schemas.microsoft.com/office/powerpoint/2010/main" val="28813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right)">
                                      <p:cBhvr>
                                        <p:cTn id="39" dur="500"/>
                                        <p:tgtEl>
                                          <p:spTgt spid="18"/>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5500"/>
                            </p:stCondLst>
                            <p:childTnLst>
                              <p:par>
                                <p:cTn id="49" presetID="22" presetClass="entr" presetSubtype="2"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righ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par>
                                <p:cTn id="57" presetID="22" presetClass="entr" presetSubtype="8"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146"/>
                                        </p:tgtEl>
                                        <p:attrNameLst>
                                          <p:attrName>style.visibility</p:attrName>
                                        </p:attrNameLst>
                                      </p:cBhvr>
                                      <p:to>
                                        <p:strVal val="visible"/>
                                      </p:to>
                                    </p:set>
                                    <p:animEffect transition="in" filter="wipe(left)">
                                      <p:cBhvr>
                                        <p:cTn id="64" dur="500"/>
                                        <p:tgtEl>
                                          <p:spTgt spid="6146"/>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par>
                          <p:cTn id="73" fill="hold">
                            <p:stCondLst>
                              <p:cond delay="1500"/>
                            </p:stCondLst>
                            <p:childTnLst>
                              <p:par>
                                <p:cTn id="74" presetID="22" presetClass="entr" presetSubtype="2"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right)">
                                      <p:cBhvr>
                                        <p:cTn id="7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6" grpId="0" animBg="1"/>
      <p:bldP spid="17" grpId="0" animBg="1"/>
      <p:bldP spid="19" grpId="0" animBg="1"/>
      <p:bldP spid="20" grpId="0" animBg="1"/>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a:xfrm>
            <a:off x="7092950" y="285750"/>
            <a:ext cx="1871663" cy="523875"/>
          </a:xfrm>
        </p:spPr>
        <p:txBody>
          <a:bodyPr/>
          <a:lstStyle/>
          <a:p>
            <a:pPr eaLnBrk="1" hangingPunct="1"/>
            <a:r>
              <a:rPr smtClean="0">
                <a:solidFill>
                  <a:srgbClr val="121F55"/>
                </a:solidFill>
              </a:rPr>
              <a:t>课程地位</a:t>
            </a: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2</a:t>
            </a:fld>
            <a:r>
              <a:rPr lang="en-US" altLang="zh-CN" smtClean="0"/>
              <a:t>/45</a:t>
            </a:r>
            <a:endParaRPr lang="zh-CN" altLang="en-US" dirty="0"/>
          </a:p>
        </p:txBody>
      </p:sp>
      <p:grpSp>
        <p:nvGrpSpPr>
          <p:cNvPr id="5" name="组合 4"/>
          <p:cNvGrpSpPr/>
          <p:nvPr/>
        </p:nvGrpSpPr>
        <p:grpSpPr>
          <a:xfrm>
            <a:off x="194568" y="93999"/>
            <a:ext cx="8754864" cy="6863393"/>
            <a:chOff x="-366440" y="44624"/>
            <a:chExt cx="8754864" cy="6863393"/>
          </a:xfrm>
        </p:grpSpPr>
        <p:pic>
          <p:nvPicPr>
            <p:cNvPr id="6" name="Picture 2" descr="\\10.0.0.225\06_2教育产品开发与发布\3_01 ACCP\ACCP8.0\04 产品发布\课程体系图\课程体系图（PPT版本）源文件\课程体系图—矩形\ACCP课程体系结构图——矩形版-01.jpg"/>
            <p:cNvPicPr>
              <a:picLocks noChangeAspect="1" noChangeArrowheads="1"/>
            </p:cNvPicPr>
            <p:nvPr/>
          </p:nvPicPr>
          <p:blipFill rotWithShape="1">
            <a:blip r:embed="rId2">
              <a:clrChange>
                <a:clrFrom>
                  <a:srgbClr val="FFFFFE"/>
                </a:clrFrom>
                <a:clrTo>
                  <a:srgbClr val="FFFFFE">
                    <a:alpha val="0"/>
                  </a:srgbClr>
                </a:clrTo>
              </a:clrChange>
              <a:extLst>
                <a:ext uri="{28A0092B-C50C-407E-A947-70E740481C1C}">
                  <a14:useLocalDpi xmlns:a14="http://schemas.microsoft.com/office/drawing/2010/main" val="0"/>
                </a:ext>
              </a:extLst>
            </a:blip>
            <a:srcRect l="10034" r="13704" b="10322"/>
            <a:stretch/>
          </p:blipFill>
          <p:spPr bwMode="auto">
            <a:xfrm>
              <a:off x="-366440" y="44624"/>
              <a:ext cx="8754864" cy="686339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4803080" y="1511027"/>
              <a:ext cx="1584176" cy="576064"/>
            </a:xfrm>
            <a:prstGeom prst="rect">
              <a:avLst/>
            </a:prstGeom>
            <a:noFill/>
            <a:ln w="57150" cmpd="sng">
              <a:solidFill>
                <a:srgbClr val="FF0000"/>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zh-CN" alt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00694" y="142073"/>
            <a:ext cx="3463919" cy="715159"/>
          </a:xfrm>
        </p:spPr>
        <p:txBody>
          <a:bodyPr/>
          <a:lstStyle/>
          <a:p>
            <a:pPr>
              <a:defRPr/>
            </a:pPr>
            <a:r>
              <a:rPr lang="zh-CN" altLang="zh-CN" dirty="0"/>
              <a:t>伸缩换行</a:t>
            </a:r>
            <a:r>
              <a:rPr lang="en-GB" altLang="zh-CN" dirty="0"/>
              <a:t>flex-wrap</a:t>
            </a:r>
            <a:endParaRPr lang="zh-CN" altLang="zh-CN" dirty="0"/>
          </a:p>
        </p:txBody>
      </p:sp>
      <p:sp>
        <p:nvSpPr>
          <p:cNvPr id="3" name="内容占位符 2"/>
          <p:cNvSpPr>
            <a:spLocks noGrp="1"/>
          </p:cNvSpPr>
          <p:nvPr>
            <p:ph idx="1"/>
          </p:nvPr>
        </p:nvSpPr>
        <p:spPr>
          <a:xfrm>
            <a:off x="784225" y="1214438"/>
            <a:ext cx="7645400" cy="5143500"/>
          </a:xfrm>
        </p:spPr>
        <p:txBody>
          <a:bodyPr/>
          <a:lstStyle/>
          <a:p>
            <a:pPr>
              <a:defRPr/>
            </a:pPr>
            <a:endParaRPr lang="en-GB" altLang="zh-CN" dirty="0" smtClean="0"/>
          </a:p>
        </p:txBody>
      </p:sp>
      <p:sp>
        <p:nvSpPr>
          <p:cNvPr id="5" name="TextBox 4"/>
          <p:cNvSpPr txBox="1"/>
          <p:nvPr/>
        </p:nvSpPr>
        <p:spPr bwMode="auto">
          <a:xfrm>
            <a:off x="445809" y="857232"/>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6"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descr="C:\Users\yaling.he\Desktop\Chapter01截图\Chapter01截图\图1.16　 flex-wrap属性为wrap-reverse.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897" y="4005064"/>
            <a:ext cx="6800483" cy="1823067"/>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bwMode="auto">
          <a:xfrm>
            <a:off x="4500562" y="142852"/>
            <a:ext cx="4464051" cy="7151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0" cap="none" spc="0" normalizeH="0" baseline="0" noProof="0" smtClean="0">
                <a:ln>
                  <a:noFill/>
                </a:ln>
                <a:solidFill>
                  <a:schemeClr val="tx2">
                    <a:lumMod val="50000"/>
                  </a:schemeClr>
                </a:solidFill>
                <a:effectLst/>
                <a:uLnTx/>
                <a:uFillTx/>
                <a:latin typeface="微软雅黑" pitchFamily="34" charset="-122"/>
                <a:ea typeface="微软雅黑" pitchFamily="34" charset="-122"/>
                <a:cs typeface="+mj-cs"/>
              </a:rPr>
              <a:t>伸缩流方向</a:t>
            </a:r>
            <a:r>
              <a:rPr kumimoji="0" lang="en-GB" altLang="zh-CN" sz="2800" b="1" i="0" u="none" strike="noStrike" kern="0" cap="none" spc="0" normalizeH="0" baseline="0" noProof="0" smtClean="0">
                <a:ln>
                  <a:noFill/>
                </a:ln>
                <a:solidFill>
                  <a:schemeClr val="tx2">
                    <a:lumMod val="50000"/>
                  </a:schemeClr>
                </a:solidFill>
                <a:effectLst/>
                <a:uLnTx/>
                <a:uFillTx/>
                <a:latin typeface="微软雅黑" pitchFamily="34" charset="-122"/>
                <a:ea typeface="微软雅黑" pitchFamily="34" charset="-122"/>
                <a:cs typeface="+mj-cs"/>
              </a:rPr>
              <a:t>flex-direction</a:t>
            </a:r>
            <a:endParaRPr kumimoji="0" lang="en-GB" altLang="zh-CN" sz="2800" b="1" i="0" u="none" strike="noStrike" kern="0" cap="none" spc="0" normalizeH="0" baseline="0" noProof="0" dirty="0">
              <a:ln>
                <a:noFill/>
              </a:ln>
              <a:solidFill>
                <a:schemeClr val="tx2">
                  <a:lumMod val="50000"/>
                </a:schemeClr>
              </a:solidFill>
              <a:effectLst/>
              <a:uLnTx/>
              <a:uFillTx/>
              <a:latin typeface="微软雅黑" pitchFamily="34" charset="-122"/>
              <a:ea typeface="微软雅黑" pitchFamily="34" charset="-122"/>
              <a:cs typeface="+mj-cs"/>
            </a:endParaRPr>
          </a:p>
        </p:txBody>
      </p:sp>
      <p:sp>
        <p:nvSpPr>
          <p:cNvPr id="9" name="AutoShape 7"/>
          <p:cNvSpPr>
            <a:spLocks noChangeArrowheads="1"/>
          </p:cNvSpPr>
          <p:nvPr/>
        </p:nvSpPr>
        <p:spPr bwMode="auto">
          <a:xfrm>
            <a:off x="1071538" y="2142407"/>
            <a:ext cx="7072362"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flex-wrap</a:t>
            </a:r>
            <a:r>
              <a:rPr lang="zh-CN" altLang="zh-CN" b="1" dirty="0" smtClean="0">
                <a:solidFill>
                  <a:schemeClr val="accent5">
                    <a:lumMod val="10000"/>
                  </a:schemeClr>
                </a:solidFill>
                <a:latin typeface="+mn-lt"/>
              </a:rPr>
              <a:t>：</a:t>
            </a:r>
            <a:r>
              <a:rPr lang="en-US" altLang="zh-CN" b="1" dirty="0" err="1" smtClean="0">
                <a:solidFill>
                  <a:schemeClr val="accent5">
                    <a:lumMod val="10000"/>
                  </a:schemeClr>
                </a:solidFill>
                <a:latin typeface="+mn-lt"/>
              </a:rPr>
              <a:t>nowrap</a:t>
            </a:r>
            <a:r>
              <a:rPr lang="en-US" altLang="zh-CN" b="1" dirty="0" smtClean="0">
                <a:solidFill>
                  <a:schemeClr val="accent5">
                    <a:lumMod val="10000"/>
                  </a:schemeClr>
                </a:solidFill>
                <a:latin typeface="+mn-lt"/>
              </a:rPr>
              <a:t> | wrap | wrap-reverse  ;</a:t>
            </a:r>
            <a:endParaRPr lang="zh-CN" altLang="zh-CN" b="1" dirty="0" smtClean="0">
              <a:solidFill>
                <a:schemeClr val="accent5">
                  <a:lumMod val="10000"/>
                </a:schemeClr>
              </a:solidFill>
              <a:latin typeface="+mn-lt"/>
            </a:endParaRPr>
          </a:p>
        </p:txBody>
      </p:sp>
      <p:sp>
        <p:nvSpPr>
          <p:cNvPr id="10" name="Rectangle 5"/>
          <p:cNvSpPr>
            <a:spLocks noChangeArrowheads="1"/>
          </p:cNvSpPr>
          <p:nvPr/>
        </p:nvSpPr>
        <p:spPr bwMode="auto">
          <a:xfrm>
            <a:off x="2395522" y="2129709"/>
            <a:ext cx="831857"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1" name="AutoShape 16"/>
          <p:cNvSpPr>
            <a:spLocks noChangeArrowheads="1"/>
          </p:cNvSpPr>
          <p:nvPr/>
        </p:nvSpPr>
        <p:spPr bwMode="auto">
          <a:xfrm>
            <a:off x="2000232" y="774514"/>
            <a:ext cx="2500330" cy="1082850"/>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默认值</a:t>
            </a:r>
          </a:p>
          <a:p>
            <a:pPr eaLnBrk="0" hangingPunct="0">
              <a:spcBef>
                <a:spcPct val="20000"/>
              </a:spcBef>
              <a:buClr>
                <a:srgbClr val="233DA9"/>
              </a:buClr>
              <a:buSzPct val="80000"/>
              <a:defRPr/>
            </a:pPr>
            <a:r>
              <a:rPr lang="zh-CN" altLang="zh-CN" b="1" kern="0" dirty="0" smtClean="0">
                <a:solidFill>
                  <a:schemeClr val="bg1"/>
                </a:solidFill>
                <a:latin typeface="Arial"/>
                <a:ea typeface="黑体"/>
              </a:rPr>
              <a:t>伸缩容器单行显示，伸缩项目不会换行</a:t>
            </a:r>
            <a:endParaRPr lang="en-US" altLang="zh-CN" b="1" kern="0" dirty="0" smtClean="0">
              <a:solidFill>
                <a:schemeClr val="bg1"/>
              </a:solidFill>
              <a:latin typeface="Arial"/>
              <a:ea typeface="黑体"/>
            </a:endParaRPr>
          </a:p>
        </p:txBody>
      </p:sp>
      <p:sp>
        <p:nvSpPr>
          <p:cNvPr id="12" name="Line 12"/>
          <p:cNvSpPr>
            <a:spLocks noChangeShapeType="1"/>
          </p:cNvSpPr>
          <p:nvPr/>
        </p:nvSpPr>
        <p:spPr bwMode="auto">
          <a:xfrm flipH="1">
            <a:off x="2786050" y="1836650"/>
            <a:ext cx="357190"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4" name="AutoShape 16"/>
          <p:cNvSpPr>
            <a:spLocks noChangeArrowheads="1"/>
          </p:cNvSpPr>
          <p:nvPr/>
        </p:nvSpPr>
        <p:spPr bwMode="auto">
          <a:xfrm>
            <a:off x="2071670" y="2856787"/>
            <a:ext cx="2357454" cy="715089"/>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伸缩容器多行显示，伸缩项目会换行</a:t>
            </a:r>
            <a:endParaRPr lang="zh-CN" altLang="en-US" b="1" kern="0" dirty="0" smtClean="0">
              <a:solidFill>
                <a:schemeClr val="bg1"/>
              </a:solidFill>
              <a:latin typeface="Arial"/>
              <a:ea typeface="黑体"/>
            </a:endParaRPr>
          </a:p>
        </p:txBody>
      </p:sp>
      <p:sp>
        <p:nvSpPr>
          <p:cNvPr id="15" name="Line 12"/>
          <p:cNvSpPr>
            <a:spLocks noChangeShapeType="1"/>
          </p:cNvSpPr>
          <p:nvPr/>
        </p:nvSpPr>
        <p:spPr bwMode="auto">
          <a:xfrm flipV="1">
            <a:off x="3357554" y="2499597"/>
            <a:ext cx="285752" cy="337185"/>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6" name="Rectangle 5"/>
          <p:cNvSpPr>
            <a:spLocks noChangeArrowheads="1"/>
          </p:cNvSpPr>
          <p:nvPr/>
        </p:nvSpPr>
        <p:spPr bwMode="auto">
          <a:xfrm>
            <a:off x="3332154" y="2130418"/>
            <a:ext cx="633600"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9" name="Rectangle 5"/>
          <p:cNvSpPr>
            <a:spLocks noChangeArrowheads="1"/>
          </p:cNvSpPr>
          <p:nvPr/>
        </p:nvSpPr>
        <p:spPr bwMode="auto">
          <a:xfrm>
            <a:off x="4071934" y="2143116"/>
            <a:ext cx="1500198"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0" name="AutoShape 16"/>
          <p:cNvSpPr>
            <a:spLocks noChangeArrowheads="1"/>
          </p:cNvSpPr>
          <p:nvPr/>
        </p:nvSpPr>
        <p:spPr bwMode="auto">
          <a:xfrm>
            <a:off x="5286380" y="765080"/>
            <a:ext cx="2428892" cy="1082850"/>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伸缩容器多行显示，伸缩项目会换行，</a:t>
            </a:r>
            <a:endParaRPr lang="en-US" altLang="zh-CN" b="1" kern="0" dirty="0" smtClean="0">
              <a:solidFill>
                <a:schemeClr val="bg1"/>
              </a:solidFill>
              <a:latin typeface="Arial"/>
              <a:ea typeface="黑体"/>
            </a:endParaRPr>
          </a:p>
          <a:p>
            <a:pPr eaLnBrk="0" hangingPunct="0">
              <a:spcBef>
                <a:spcPct val="20000"/>
              </a:spcBef>
              <a:buClr>
                <a:srgbClr val="233DA9"/>
              </a:buClr>
              <a:buSzPct val="80000"/>
              <a:defRPr/>
            </a:pPr>
            <a:r>
              <a:rPr lang="zh-CN" altLang="zh-CN" b="1" kern="0" dirty="0" smtClean="0">
                <a:solidFill>
                  <a:schemeClr val="bg1"/>
                </a:solidFill>
                <a:latin typeface="Arial"/>
                <a:ea typeface="黑体"/>
              </a:rPr>
              <a:t>且颠倒行顺序</a:t>
            </a:r>
            <a:endParaRPr lang="zh-CN" altLang="en-US" b="1" kern="0" dirty="0" smtClean="0">
              <a:solidFill>
                <a:schemeClr val="bg1"/>
              </a:solidFill>
              <a:latin typeface="Arial"/>
              <a:ea typeface="黑体"/>
            </a:endParaRPr>
          </a:p>
        </p:txBody>
      </p:sp>
      <p:sp>
        <p:nvSpPr>
          <p:cNvPr id="21" name="Line 12"/>
          <p:cNvSpPr>
            <a:spLocks noChangeShapeType="1"/>
          </p:cNvSpPr>
          <p:nvPr/>
        </p:nvSpPr>
        <p:spPr bwMode="auto">
          <a:xfrm flipH="1">
            <a:off x="5286380" y="1765212"/>
            <a:ext cx="42862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20</a:t>
            </a:fld>
            <a:r>
              <a:rPr lang="en-US" altLang="zh-CN" smtClean="0"/>
              <a:t>/45</a:t>
            </a:r>
            <a:endParaRPr lang="zh-CN" altLang="en-US" dirty="0"/>
          </a:p>
        </p:txBody>
      </p:sp>
    </p:spTree>
    <p:extLst>
      <p:ext uri="{BB962C8B-B14F-4D97-AF65-F5344CB8AC3E}">
        <p14:creationId xmlns:p14="http://schemas.microsoft.com/office/powerpoint/2010/main" val="28813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left)">
                                      <p:cBhvr>
                                        <p:cTn id="31" dur="500"/>
                                        <p:tgtEl>
                                          <p:spTgt spid="1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4000"/>
                            </p:stCondLst>
                            <p:childTnLst>
                              <p:par>
                                <p:cTn id="37" presetID="22" presetClass="entr" presetSubtype="2"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7170"/>
                                        </p:tgtEl>
                                        <p:attrNameLst>
                                          <p:attrName>style.visibility</p:attrName>
                                        </p:attrNameLst>
                                      </p:cBhvr>
                                      <p:to>
                                        <p:strVal val="visible"/>
                                      </p:to>
                                    </p:set>
                                    <p:animEffect transition="in" filter="wipe(left)">
                                      <p:cBhvr>
                                        <p:cTn id="44"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P spid="19"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214438"/>
            <a:ext cx="7645400" cy="5143500"/>
          </a:xfrm>
        </p:spPr>
        <p:txBody>
          <a:bodyPr/>
          <a:lstStyle/>
          <a:p>
            <a:endParaRPr lang="zh-CN" altLang="en-US" dirty="0"/>
          </a:p>
        </p:txBody>
      </p:sp>
      <p:pic>
        <p:nvPicPr>
          <p:cNvPr id="25" name="Picture 2" descr="C:\Users\yaling.he\Desktop\Chapter01截图\Chapter01截图\图1.17　 justify-content属性各关键词对伸缩项目的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28" y="3143248"/>
            <a:ext cx="3000396" cy="337778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644008" y="70634"/>
            <a:ext cx="4320605" cy="954107"/>
          </a:xfrm>
        </p:spPr>
        <p:txBody>
          <a:bodyPr/>
          <a:lstStyle/>
          <a:p>
            <a:pPr>
              <a:defRPr/>
            </a:pPr>
            <a:r>
              <a:rPr lang="zh-CN" altLang="zh-CN" dirty="0"/>
              <a:t>主轴对齐</a:t>
            </a:r>
            <a:r>
              <a:rPr lang="en-GB" altLang="zh-CN" dirty="0"/>
              <a:t>justify-content</a:t>
            </a:r>
          </a:p>
        </p:txBody>
      </p:sp>
      <p:sp>
        <p:nvSpPr>
          <p:cNvPr id="6" name="TextBox 5"/>
          <p:cNvSpPr txBox="1"/>
          <p:nvPr/>
        </p:nvSpPr>
        <p:spPr bwMode="auto">
          <a:xfrm>
            <a:off x="445809" y="857256"/>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7" name="Picture 3" descr="E:\设计支持\模板设计\Y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7"/>
          <p:cNvSpPr>
            <a:spLocks noChangeArrowheads="1"/>
          </p:cNvSpPr>
          <p:nvPr/>
        </p:nvSpPr>
        <p:spPr bwMode="auto">
          <a:xfrm>
            <a:off x="285720" y="1857364"/>
            <a:ext cx="8501122"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justify-content: flex-start | flex-end | center | space-between</a:t>
            </a:r>
            <a:r>
              <a:rPr lang="zh-CN" altLang="en-US" b="1" dirty="0" smtClean="0">
                <a:solidFill>
                  <a:schemeClr val="accent5">
                    <a:lumMod val="10000"/>
                  </a:schemeClr>
                </a:solidFill>
                <a:latin typeface="+mn-lt"/>
              </a:rPr>
              <a:t> </a:t>
            </a:r>
            <a:r>
              <a:rPr lang="en-US" altLang="zh-CN" b="1" dirty="0" smtClean="0">
                <a:solidFill>
                  <a:schemeClr val="accent5">
                    <a:lumMod val="10000"/>
                  </a:schemeClr>
                </a:solidFill>
                <a:latin typeface="+mn-lt"/>
              </a:rPr>
              <a:t>|</a:t>
            </a:r>
            <a:r>
              <a:rPr lang="zh-CN" altLang="en-US" b="1" dirty="0" smtClean="0">
                <a:solidFill>
                  <a:schemeClr val="accent5">
                    <a:lumMod val="10000"/>
                  </a:schemeClr>
                </a:solidFill>
                <a:latin typeface="+mn-lt"/>
              </a:rPr>
              <a:t> </a:t>
            </a:r>
            <a:r>
              <a:rPr lang="en-US" altLang="zh-CN" b="1" dirty="0" smtClean="0">
                <a:solidFill>
                  <a:schemeClr val="accent5">
                    <a:lumMod val="10000"/>
                  </a:schemeClr>
                </a:solidFill>
                <a:latin typeface="+mn-lt"/>
              </a:rPr>
              <a:t>space-around ;</a:t>
            </a:r>
            <a:endParaRPr lang="zh-CN" altLang="zh-CN" b="1" dirty="0" smtClean="0">
              <a:solidFill>
                <a:schemeClr val="accent5">
                  <a:lumMod val="10000"/>
                </a:schemeClr>
              </a:solidFill>
              <a:latin typeface="+mn-lt"/>
            </a:endParaRPr>
          </a:p>
        </p:txBody>
      </p:sp>
      <p:sp>
        <p:nvSpPr>
          <p:cNvPr id="9" name="Rectangle 5"/>
          <p:cNvSpPr>
            <a:spLocks noChangeArrowheads="1"/>
          </p:cNvSpPr>
          <p:nvPr/>
        </p:nvSpPr>
        <p:spPr bwMode="auto">
          <a:xfrm>
            <a:off x="2076432" y="1844666"/>
            <a:ext cx="1000132"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0" name="AutoShape 16"/>
          <p:cNvSpPr>
            <a:spLocks noChangeArrowheads="1"/>
          </p:cNvSpPr>
          <p:nvPr/>
        </p:nvSpPr>
        <p:spPr bwMode="auto">
          <a:xfrm>
            <a:off x="2214546" y="857232"/>
            <a:ext cx="1571636" cy="715089"/>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向一行的起始位置靠齐</a:t>
            </a:r>
            <a:endParaRPr lang="en-US" altLang="zh-CN" b="1" kern="0" dirty="0" smtClean="0">
              <a:solidFill>
                <a:schemeClr val="bg1"/>
              </a:solidFill>
              <a:latin typeface="Arial"/>
              <a:ea typeface="黑体"/>
            </a:endParaRPr>
          </a:p>
        </p:txBody>
      </p:sp>
      <p:sp>
        <p:nvSpPr>
          <p:cNvPr id="11" name="Line 12"/>
          <p:cNvSpPr>
            <a:spLocks noChangeShapeType="1"/>
          </p:cNvSpPr>
          <p:nvPr/>
        </p:nvSpPr>
        <p:spPr bwMode="auto">
          <a:xfrm flipH="1">
            <a:off x="2857488" y="1551607"/>
            <a:ext cx="357190" cy="285752"/>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2" name="AutoShape 16"/>
          <p:cNvSpPr>
            <a:spLocks noChangeArrowheads="1"/>
          </p:cNvSpPr>
          <p:nvPr/>
        </p:nvSpPr>
        <p:spPr bwMode="auto">
          <a:xfrm>
            <a:off x="1785918" y="2428868"/>
            <a:ext cx="1571636" cy="715089"/>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向一行的结束位置靠齐</a:t>
            </a:r>
            <a:endParaRPr lang="zh-CN" altLang="en-US" b="1" kern="0" dirty="0" smtClean="0">
              <a:solidFill>
                <a:schemeClr val="bg1"/>
              </a:solidFill>
              <a:latin typeface="Arial"/>
              <a:ea typeface="黑体"/>
            </a:endParaRPr>
          </a:p>
        </p:txBody>
      </p:sp>
      <p:sp>
        <p:nvSpPr>
          <p:cNvPr id="13" name="Line 12"/>
          <p:cNvSpPr>
            <a:spLocks noChangeShapeType="1"/>
          </p:cNvSpPr>
          <p:nvPr/>
        </p:nvSpPr>
        <p:spPr bwMode="auto">
          <a:xfrm flipV="1">
            <a:off x="3357554" y="2214554"/>
            <a:ext cx="285752" cy="337185"/>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4" name="Rectangle 5"/>
          <p:cNvSpPr>
            <a:spLocks noChangeArrowheads="1"/>
          </p:cNvSpPr>
          <p:nvPr/>
        </p:nvSpPr>
        <p:spPr bwMode="auto">
          <a:xfrm>
            <a:off x="3194040" y="1845375"/>
            <a:ext cx="928694"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5" name="Rectangle 5"/>
          <p:cNvSpPr>
            <a:spLocks noChangeArrowheads="1"/>
          </p:cNvSpPr>
          <p:nvPr/>
        </p:nvSpPr>
        <p:spPr bwMode="auto">
          <a:xfrm>
            <a:off x="4265610" y="1858073"/>
            <a:ext cx="785818"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6" name="AutoShape 16"/>
          <p:cNvSpPr>
            <a:spLocks noChangeArrowheads="1"/>
          </p:cNvSpPr>
          <p:nvPr/>
        </p:nvSpPr>
        <p:spPr bwMode="auto">
          <a:xfrm>
            <a:off x="4572000" y="857232"/>
            <a:ext cx="1500198" cy="715089"/>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向一行的中间位置靠齐</a:t>
            </a:r>
            <a:endParaRPr lang="zh-CN" altLang="en-US" b="1" kern="0" dirty="0" smtClean="0">
              <a:solidFill>
                <a:schemeClr val="bg1"/>
              </a:solidFill>
              <a:latin typeface="Arial"/>
              <a:ea typeface="黑体"/>
            </a:endParaRPr>
          </a:p>
        </p:txBody>
      </p:sp>
      <p:sp>
        <p:nvSpPr>
          <p:cNvPr id="17" name="Line 12"/>
          <p:cNvSpPr>
            <a:spLocks noChangeShapeType="1"/>
          </p:cNvSpPr>
          <p:nvPr/>
        </p:nvSpPr>
        <p:spPr bwMode="auto">
          <a:xfrm flipH="1">
            <a:off x="5000628" y="1480169"/>
            <a:ext cx="42862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8" name="AutoShape 16"/>
          <p:cNvSpPr>
            <a:spLocks noChangeArrowheads="1"/>
          </p:cNvSpPr>
          <p:nvPr/>
        </p:nvSpPr>
        <p:spPr bwMode="auto">
          <a:xfrm>
            <a:off x="4429124" y="2501015"/>
            <a:ext cx="3643338" cy="1144143"/>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平均分布在行内，</a:t>
            </a:r>
            <a:endParaRPr lang="en-US" altLang="zh-CN" b="1" kern="0" dirty="0" smtClean="0">
              <a:solidFill>
                <a:schemeClr val="bg1"/>
              </a:solidFill>
              <a:latin typeface="Arial"/>
              <a:ea typeface="黑体"/>
            </a:endParaRPr>
          </a:p>
          <a:p>
            <a:pPr eaLnBrk="0" hangingPunct="0">
              <a:spcBef>
                <a:spcPct val="20000"/>
              </a:spcBef>
              <a:buClr>
                <a:srgbClr val="233DA9"/>
              </a:buClr>
              <a:buSzPct val="80000"/>
              <a:defRPr/>
            </a:pPr>
            <a:r>
              <a:rPr lang="zh-CN" altLang="en-US" b="1" kern="0" dirty="0" smtClean="0">
                <a:solidFill>
                  <a:schemeClr val="bg1"/>
                </a:solidFill>
                <a:latin typeface="Arial"/>
                <a:ea typeface="黑体"/>
              </a:rPr>
              <a:t>第一个伸缩项目在一行的最开始</a:t>
            </a:r>
            <a:endParaRPr lang="en-US" altLang="zh-CN" b="1" kern="0" dirty="0" smtClean="0">
              <a:solidFill>
                <a:schemeClr val="bg1"/>
              </a:solidFill>
              <a:latin typeface="Arial"/>
              <a:ea typeface="黑体"/>
            </a:endParaRPr>
          </a:p>
          <a:p>
            <a:pPr eaLnBrk="0" hangingPunct="0">
              <a:spcBef>
                <a:spcPct val="20000"/>
              </a:spcBef>
              <a:buClr>
                <a:srgbClr val="233DA9"/>
              </a:buClr>
              <a:buSzPct val="80000"/>
              <a:defRPr/>
            </a:pPr>
            <a:r>
              <a:rPr lang="zh-CN" altLang="en-US" b="1" kern="0" dirty="0" smtClean="0">
                <a:solidFill>
                  <a:schemeClr val="bg1"/>
                </a:solidFill>
                <a:latin typeface="Arial"/>
                <a:ea typeface="黑体"/>
              </a:rPr>
              <a:t>最后一个伸缩项目在一行最终点</a:t>
            </a:r>
          </a:p>
        </p:txBody>
      </p:sp>
      <p:sp>
        <p:nvSpPr>
          <p:cNvPr id="19" name="Line 12"/>
          <p:cNvSpPr>
            <a:spLocks noChangeShapeType="1"/>
          </p:cNvSpPr>
          <p:nvPr/>
        </p:nvSpPr>
        <p:spPr bwMode="auto">
          <a:xfrm flipV="1">
            <a:off x="5194304" y="2227252"/>
            <a:ext cx="285752" cy="337185"/>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20" name="Rectangle 5"/>
          <p:cNvSpPr>
            <a:spLocks noChangeArrowheads="1"/>
          </p:cNvSpPr>
          <p:nvPr/>
        </p:nvSpPr>
        <p:spPr bwMode="auto">
          <a:xfrm>
            <a:off x="5122866" y="1858073"/>
            <a:ext cx="1735150"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2" name="Rectangle 5"/>
          <p:cNvSpPr>
            <a:spLocks noChangeArrowheads="1"/>
          </p:cNvSpPr>
          <p:nvPr/>
        </p:nvSpPr>
        <p:spPr bwMode="auto">
          <a:xfrm>
            <a:off x="7000892" y="1858073"/>
            <a:ext cx="1571636"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3" name="AutoShape 16"/>
          <p:cNvSpPr>
            <a:spLocks noChangeArrowheads="1"/>
          </p:cNvSpPr>
          <p:nvPr/>
        </p:nvSpPr>
        <p:spPr bwMode="auto">
          <a:xfrm>
            <a:off x="6786578" y="857941"/>
            <a:ext cx="2143140" cy="715089"/>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平均分布在行内，两端保留一半空间</a:t>
            </a:r>
          </a:p>
        </p:txBody>
      </p:sp>
      <p:sp>
        <p:nvSpPr>
          <p:cNvPr id="24" name="Line 12"/>
          <p:cNvSpPr>
            <a:spLocks noChangeShapeType="1"/>
          </p:cNvSpPr>
          <p:nvPr/>
        </p:nvSpPr>
        <p:spPr bwMode="auto">
          <a:xfrm flipH="1">
            <a:off x="7429520" y="1480878"/>
            <a:ext cx="42862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grpSp>
        <p:nvGrpSpPr>
          <p:cNvPr id="26" name="组合 70"/>
          <p:cNvGrpSpPr>
            <a:grpSpLocks/>
          </p:cNvGrpSpPr>
          <p:nvPr/>
        </p:nvGrpSpPr>
        <p:grpSpPr bwMode="auto">
          <a:xfrm>
            <a:off x="142844" y="2728911"/>
            <a:ext cx="1000125" cy="414337"/>
            <a:chOff x="1000100" y="2528843"/>
            <a:chExt cx="1000132" cy="414475"/>
          </a:xfrm>
        </p:grpSpPr>
        <p:pic>
          <p:nvPicPr>
            <p:cNvPr id="27"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29" name="Rectangle 5"/>
          <p:cNvSpPr>
            <a:spLocks noChangeArrowheads="1"/>
          </p:cNvSpPr>
          <p:nvPr/>
        </p:nvSpPr>
        <p:spPr bwMode="auto">
          <a:xfrm>
            <a:off x="1428728" y="3181348"/>
            <a:ext cx="2928958" cy="64294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0" name="Rectangle 5"/>
          <p:cNvSpPr>
            <a:spLocks noChangeArrowheads="1"/>
          </p:cNvSpPr>
          <p:nvPr/>
        </p:nvSpPr>
        <p:spPr bwMode="auto">
          <a:xfrm>
            <a:off x="1428728" y="3824290"/>
            <a:ext cx="2928958" cy="64294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1" name="Rectangle 5"/>
          <p:cNvSpPr>
            <a:spLocks noChangeArrowheads="1"/>
          </p:cNvSpPr>
          <p:nvPr/>
        </p:nvSpPr>
        <p:spPr bwMode="auto">
          <a:xfrm>
            <a:off x="1428728" y="4467232"/>
            <a:ext cx="2928958" cy="64294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2" name="Rectangle 5"/>
          <p:cNvSpPr>
            <a:spLocks noChangeArrowheads="1"/>
          </p:cNvSpPr>
          <p:nvPr/>
        </p:nvSpPr>
        <p:spPr bwMode="auto">
          <a:xfrm>
            <a:off x="1428728" y="5143512"/>
            <a:ext cx="2928958" cy="64294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3" name="Rectangle 5"/>
          <p:cNvSpPr>
            <a:spLocks noChangeArrowheads="1"/>
          </p:cNvSpPr>
          <p:nvPr/>
        </p:nvSpPr>
        <p:spPr bwMode="auto">
          <a:xfrm>
            <a:off x="1428728" y="5786454"/>
            <a:ext cx="2928958" cy="642942"/>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21</a:t>
            </a:fld>
            <a:r>
              <a:rPr lang="en-US" altLang="zh-CN" smtClean="0"/>
              <a:t>/45</a:t>
            </a:r>
            <a:endParaRPr lang="zh-CN" altLang="en-US" dirty="0"/>
          </a:p>
        </p:txBody>
      </p:sp>
    </p:spTree>
    <p:extLst>
      <p:ext uri="{BB962C8B-B14F-4D97-AF65-F5344CB8AC3E}">
        <p14:creationId xmlns:p14="http://schemas.microsoft.com/office/powerpoint/2010/main" val="28813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1" presetClass="exit" presetSubtype="0" fill="hold" grpId="1" nodeType="withEffect">
                                  <p:stCondLst>
                                    <p:cond delay="0"/>
                                  </p:stCondLst>
                                  <p:childTnLst>
                                    <p:set>
                                      <p:cBhvr>
                                        <p:cTn id="45" dur="1" fill="hold">
                                          <p:stCondLst>
                                            <p:cond delay="0"/>
                                          </p:stCondLst>
                                        </p:cTn>
                                        <p:tgtEl>
                                          <p:spTgt spid="30"/>
                                        </p:tgtEl>
                                        <p:attrNameLst>
                                          <p:attrName>style.visibility</p:attrName>
                                        </p:attrNameLst>
                                      </p:cBhvr>
                                      <p:to>
                                        <p:strVal val="hidden"/>
                                      </p:to>
                                    </p:se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childTnLst>
                          </p:cTn>
                        </p:par>
                        <p:par>
                          <p:cTn id="50" fill="hold">
                            <p:stCondLst>
                              <p:cond delay="1000"/>
                            </p:stCondLst>
                            <p:childTnLst>
                              <p:par>
                                <p:cTn id="51" presetID="22" presetClass="entr" presetSubtype="2"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right)">
                                      <p:cBhvr>
                                        <p:cTn id="53" dur="500"/>
                                        <p:tgtEl>
                                          <p:spTgt spid="17"/>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par>
                                <p:cTn id="63" presetID="1" presetClass="exit" presetSubtype="0" fill="hold" grpId="1" nodeType="withEffect">
                                  <p:stCondLst>
                                    <p:cond delay="0"/>
                                  </p:stCondLst>
                                  <p:childTnLst>
                                    <p:set>
                                      <p:cBhvr>
                                        <p:cTn id="64" dur="1" fill="hold">
                                          <p:stCondLst>
                                            <p:cond delay="0"/>
                                          </p:stCondLst>
                                        </p:cTn>
                                        <p:tgtEl>
                                          <p:spTgt spid="31"/>
                                        </p:tgtEl>
                                        <p:attrNameLst>
                                          <p:attrName>style.visibility</p:attrName>
                                        </p:attrNameLst>
                                      </p:cBhvr>
                                      <p:to>
                                        <p:strVal val="hidden"/>
                                      </p:to>
                                    </p:se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left)">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par>
                                <p:cTn id="82" presetID="1" presetClass="exit" presetSubtype="0" fill="hold" grpId="1" nodeType="withEffect">
                                  <p:stCondLst>
                                    <p:cond delay="0"/>
                                  </p:stCondLst>
                                  <p:childTnLst>
                                    <p:set>
                                      <p:cBhvr>
                                        <p:cTn id="83" dur="1" fill="hold">
                                          <p:stCondLst>
                                            <p:cond delay="0"/>
                                          </p:stCondLst>
                                        </p:cTn>
                                        <p:tgtEl>
                                          <p:spTgt spid="32"/>
                                        </p:tgtEl>
                                        <p:attrNameLst>
                                          <p:attrName>style.visibility</p:attrName>
                                        </p:attrNameLst>
                                      </p:cBhvr>
                                      <p:to>
                                        <p:strVal val="hidden"/>
                                      </p:to>
                                    </p:se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left)">
                                      <p:cBhvr>
                                        <p:cTn id="87" dur="500"/>
                                        <p:tgtEl>
                                          <p:spTgt spid="23"/>
                                        </p:tgtEl>
                                      </p:cBhvr>
                                    </p:animEffect>
                                  </p:childTnLst>
                                </p:cTn>
                              </p:par>
                            </p:childTnLst>
                          </p:cTn>
                        </p:par>
                        <p:par>
                          <p:cTn id="88" fill="hold">
                            <p:stCondLst>
                              <p:cond delay="1000"/>
                            </p:stCondLst>
                            <p:childTnLst>
                              <p:par>
                                <p:cTn id="89" presetID="22" presetClass="entr" presetSubtype="2" fill="hold" nodeType="after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right)">
                                      <p:cBhvr>
                                        <p:cTn id="91" dur="500"/>
                                        <p:tgtEl>
                                          <p:spTgt spid="24"/>
                                        </p:tgtEl>
                                      </p:cBhvr>
                                    </p:animEffect>
                                  </p:childTnLst>
                                </p:cTn>
                              </p:par>
                            </p:childTnLst>
                          </p:cTn>
                        </p:par>
                        <p:par>
                          <p:cTn id="92" fill="hold">
                            <p:stCondLst>
                              <p:cond delay="1500"/>
                            </p:stCondLst>
                            <p:childTnLst>
                              <p:par>
                                <p:cTn id="93" presetID="22" presetClass="entr" presetSubtype="8"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wipe(left)">
                                      <p:cBhvr>
                                        <p:cTn id="9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4" grpId="0" animBg="1"/>
      <p:bldP spid="15" grpId="0" animBg="1"/>
      <p:bldP spid="16" grpId="0" animBg="1"/>
      <p:bldP spid="18" grpId="0" animBg="1"/>
      <p:bldP spid="20" grpId="0" animBg="1"/>
      <p:bldP spid="22" grpId="0" animBg="1"/>
      <p:bldP spid="23" grpId="0" animBg="1"/>
      <p:bldP spid="29" grpId="0" animBg="1"/>
      <p:bldP spid="29" grpId="1" animBg="1"/>
      <p:bldP spid="30" grpId="0" animBg="1"/>
      <p:bldP spid="30" grpId="1" animBg="1"/>
      <p:bldP spid="31" grpId="1" animBg="1"/>
      <p:bldP spid="32" grpId="0" animBg="1"/>
      <p:bldP spid="32" grpId="1"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86380" y="213510"/>
            <a:ext cx="3678233" cy="715160"/>
          </a:xfrm>
        </p:spPr>
        <p:txBody>
          <a:bodyPr/>
          <a:lstStyle/>
          <a:p>
            <a:pPr>
              <a:defRPr/>
            </a:pPr>
            <a:r>
              <a:rPr lang="zh-CN" altLang="zh-CN" dirty="0"/>
              <a:t>侧轴对齐</a:t>
            </a:r>
            <a:r>
              <a:rPr lang="en-GB" altLang="zh-CN" dirty="0"/>
              <a:t>align-items</a:t>
            </a:r>
            <a:endParaRPr lang="zh-CN" altLang="en-US"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sp>
        <p:nvSpPr>
          <p:cNvPr id="5" name="TextBox 4"/>
          <p:cNvSpPr txBox="1"/>
          <p:nvPr/>
        </p:nvSpPr>
        <p:spPr bwMode="auto">
          <a:xfrm>
            <a:off x="445809" y="857256"/>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6"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C:\Users\yaling.he\Desktop\Chapter01截图\Chapter01截图\图1.18　align-items属性各关键词对伸缩项目的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52" y="3105410"/>
            <a:ext cx="3180798" cy="375259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txBox="1">
            <a:spLocks/>
          </p:cNvSpPr>
          <p:nvPr/>
        </p:nvSpPr>
        <p:spPr bwMode="auto">
          <a:xfrm>
            <a:off x="4644008" y="70634"/>
            <a:ext cx="4320605" cy="95410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zh-CN" altLang="zh-CN" sz="2800" b="1" i="0" u="none" strike="noStrike" kern="0" cap="none" spc="0" normalizeH="0" baseline="0" noProof="0" smtClean="0">
                <a:ln>
                  <a:noFill/>
                </a:ln>
                <a:solidFill>
                  <a:schemeClr val="tx2">
                    <a:lumMod val="50000"/>
                  </a:schemeClr>
                </a:solidFill>
                <a:effectLst/>
                <a:uLnTx/>
                <a:uFillTx/>
                <a:latin typeface="微软雅黑" pitchFamily="34" charset="-122"/>
                <a:ea typeface="微软雅黑" pitchFamily="34" charset="-122"/>
                <a:cs typeface="+mj-cs"/>
              </a:rPr>
              <a:t>主轴对齐</a:t>
            </a:r>
            <a:r>
              <a:rPr kumimoji="0" lang="en-GB" altLang="zh-CN" sz="2800" b="1" i="0" u="none" strike="noStrike" kern="0" cap="none" spc="0" normalizeH="0" baseline="0" noProof="0" smtClean="0">
                <a:ln>
                  <a:noFill/>
                </a:ln>
                <a:solidFill>
                  <a:schemeClr val="tx2">
                    <a:lumMod val="50000"/>
                  </a:schemeClr>
                </a:solidFill>
                <a:effectLst/>
                <a:uLnTx/>
                <a:uFillTx/>
                <a:latin typeface="微软雅黑" pitchFamily="34" charset="-122"/>
                <a:ea typeface="微软雅黑" pitchFamily="34" charset="-122"/>
                <a:cs typeface="+mj-cs"/>
              </a:rPr>
              <a:t>justify-content</a:t>
            </a:r>
            <a:endParaRPr kumimoji="0" lang="en-GB" altLang="zh-CN" sz="2800" b="1" i="0" u="none" strike="noStrike" kern="0" cap="none" spc="0" normalizeH="0" baseline="0" noProof="0" dirty="0">
              <a:ln>
                <a:noFill/>
              </a:ln>
              <a:solidFill>
                <a:schemeClr val="tx2">
                  <a:lumMod val="50000"/>
                </a:schemeClr>
              </a:solidFill>
              <a:effectLst/>
              <a:uLnTx/>
              <a:uFillTx/>
              <a:latin typeface="微软雅黑" pitchFamily="34" charset="-122"/>
              <a:ea typeface="微软雅黑" pitchFamily="34" charset="-122"/>
              <a:cs typeface="+mj-cs"/>
            </a:endParaRPr>
          </a:p>
        </p:txBody>
      </p:sp>
      <p:sp>
        <p:nvSpPr>
          <p:cNvPr id="12" name="灯片编号占位符 3"/>
          <p:cNvSpPr txBox="1">
            <a:spLocks/>
          </p:cNvSpPr>
          <p:nvPr/>
        </p:nvSpPr>
        <p:spPr>
          <a:xfrm>
            <a:off x="6938963" y="6421438"/>
            <a:ext cx="2133600" cy="365125"/>
          </a:xfrm>
          <a:prstGeom prst="rect">
            <a:avLst/>
          </a:prstGeo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4C544AB-AF4C-4A74-B638-213FBE600845}" type="slidenum">
              <a:rPr kumimoji="0" lang="zh-CN" altLang="en-US" sz="1200" b="0" i="0" u="none" strike="noStrike" kern="1200" cap="none" spc="0" normalizeH="0" baseline="0" noProof="0" smtClean="0">
                <a:ln>
                  <a:noFill/>
                </a:ln>
                <a:solidFill>
                  <a:schemeClr val="tx1"/>
                </a:solidFill>
                <a:effectLst/>
                <a:uLnTx/>
                <a:uFillTx/>
                <a:latin typeface="Arial" charset="0"/>
                <a:ea typeface="黑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r>
              <a:rPr kumimoji="0" lang="en-US" altLang="zh-CN" sz="1200" b="0" i="0" u="none" strike="noStrike" kern="1200" cap="none" spc="0" normalizeH="0" baseline="0" noProof="0" smtClean="0">
                <a:ln>
                  <a:noFill/>
                </a:ln>
                <a:solidFill>
                  <a:schemeClr val="tx1"/>
                </a:solidFill>
                <a:effectLst/>
                <a:uLnTx/>
                <a:uFillTx/>
                <a:latin typeface="Arial" charset="0"/>
                <a:ea typeface="黑体" pitchFamily="2" charset="-122"/>
                <a:cs typeface="+mn-cs"/>
              </a:rPr>
              <a:t>/46</a:t>
            </a:r>
            <a:endParaRPr kumimoji="0" lang="zh-CN" altLang="en-US" sz="1200" b="0" i="0" u="none" strike="noStrike" kern="1200" cap="none" spc="0" normalizeH="0" baseline="0" noProof="0" dirty="0">
              <a:ln>
                <a:noFill/>
              </a:ln>
              <a:solidFill>
                <a:schemeClr val="tx1"/>
              </a:solidFill>
              <a:effectLst/>
              <a:uLnTx/>
              <a:uFillTx/>
              <a:latin typeface="Arial" charset="0"/>
              <a:ea typeface="黑体" pitchFamily="2" charset="-122"/>
              <a:cs typeface="+mn-cs"/>
            </a:endParaRPr>
          </a:p>
        </p:txBody>
      </p:sp>
      <p:sp>
        <p:nvSpPr>
          <p:cNvPr id="13" name="AutoShape 7"/>
          <p:cNvSpPr>
            <a:spLocks noChangeArrowheads="1"/>
          </p:cNvSpPr>
          <p:nvPr/>
        </p:nvSpPr>
        <p:spPr bwMode="auto">
          <a:xfrm>
            <a:off x="928662" y="1857364"/>
            <a:ext cx="7715304" cy="35719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align-items: flex-start  |  flex-end  |  center  | </a:t>
            </a:r>
            <a:r>
              <a:rPr lang="en-US" altLang="zh-CN" b="1" dirty="0" smtClean="0">
                <a:solidFill>
                  <a:schemeClr val="accent5">
                    <a:lumMod val="10000"/>
                  </a:schemeClr>
                </a:solidFill>
              </a:rPr>
              <a:t>stretch </a:t>
            </a:r>
            <a:r>
              <a:rPr lang="en-US" altLang="zh-CN" b="1" dirty="0" smtClean="0">
                <a:solidFill>
                  <a:schemeClr val="accent5">
                    <a:lumMod val="10000"/>
                  </a:schemeClr>
                </a:solidFill>
                <a:latin typeface="+mn-lt"/>
              </a:rPr>
              <a:t>| </a:t>
            </a:r>
            <a:r>
              <a:rPr lang="en-US" altLang="zh-CN" b="1" dirty="0" smtClean="0">
                <a:solidFill>
                  <a:schemeClr val="accent5">
                    <a:lumMod val="10000"/>
                  </a:schemeClr>
                </a:solidFill>
              </a:rPr>
              <a:t>baseline </a:t>
            </a:r>
            <a:r>
              <a:rPr lang="en-US" altLang="zh-CN" b="1" dirty="0" smtClean="0">
                <a:solidFill>
                  <a:schemeClr val="accent5">
                    <a:lumMod val="10000"/>
                  </a:schemeClr>
                </a:solidFill>
                <a:latin typeface="+mn-lt"/>
              </a:rPr>
              <a:t>;</a:t>
            </a:r>
            <a:endParaRPr lang="zh-CN" altLang="zh-CN" b="1" dirty="0" smtClean="0">
              <a:solidFill>
                <a:schemeClr val="accent5">
                  <a:lumMod val="10000"/>
                </a:schemeClr>
              </a:solidFill>
              <a:latin typeface="+mn-lt"/>
            </a:endParaRPr>
          </a:p>
        </p:txBody>
      </p:sp>
      <p:sp>
        <p:nvSpPr>
          <p:cNvPr id="14" name="Rectangle 5"/>
          <p:cNvSpPr>
            <a:spLocks noChangeArrowheads="1"/>
          </p:cNvSpPr>
          <p:nvPr/>
        </p:nvSpPr>
        <p:spPr bwMode="auto">
          <a:xfrm>
            <a:off x="2344722" y="1844666"/>
            <a:ext cx="1000132"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15" name="AutoShape 16"/>
          <p:cNvSpPr>
            <a:spLocks noChangeArrowheads="1"/>
          </p:cNvSpPr>
          <p:nvPr/>
        </p:nvSpPr>
        <p:spPr bwMode="auto">
          <a:xfrm>
            <a:off x="1285852" y="795938"/>
            <a:ext cx="2643206" cy="776383"/>
          </a:xfrm>
          <a:prstGeom prst="wedgeRoundRectCallout">
            <a:avLst>
              <a:gd name="adj1" fmla="val 49614"/>
              <a:gd name="adj2" fmla="val -3602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在侧轴起点的外边距</a:t>
            </a:r>
            <a:endParaRPr lang="en-US" altLang="zh-CN" b="1" kern="0" dirty="0" smtClean="0">
              <a:solidFill>
                <a:schemeClr val="bg1"/>
              </a:solidFill>
              <a:latin typeface="Arial"/>
              <a:ea typeface="黑体"/>
            </a:endParaRPr>
          </a:p>
          <a:p>
            <a:pPr eaLnBrk="0" hangingPunct="0">
              <a:spcBef>
                <a:spcPct val="20000"/>
              </a:spcBef>
              <a:buClr>
                <a:srgbClr val="233DA9"/>
              </a:buClr>
              <a:buSzPct val="80000"/>
              <a:defRPr/>
            </a:pPr>
            <a:r>
              <a:rPr lang="zh-CN" altLang="zh-CN" b="1" kern="0" dirty="0" smtClean="0">
                <a:solidFill>
                  <a:schemeClr val="bg1"/>
                </a:solidFill>
                <a:latin typeface="Arial"/>
                <a:ea typeface="黑体"/>
              </a:rPr>
              <a:t>紧靠该行在侧轴起始边</a:t>
            </a:r>
            <a:endParaRPr lang="en-US" altLang="zh-CN" b="1" kern="0" dirty="0" smtClean="0">
              <a:solidFill>
                <a:schemeClr val="bg1"/>
              </a:solidFill>
              <a:latin typeface="Arial"/>
              <a:ea typeface="黑体"/>
            </a:endParaRPr>
          </a:p>
        </p:txBody>
      </p:sp>
      <p:sp>
        <p:nvSpPr>
          <p:cNvPr id="17" name="AutoShape 16"/>
          <p:cNvSpPr>
            <a:spLocks noChangeArrowheads="1"/>
          </p:cNvSpPr>
          <p:nvPr/>
        </p:nvSpPr>
        <p:spPr bwMode="auto">
          <a:xfrm>
            <a:off x="1142976" y="2428869"/>
            <a:ext cx="2571768" cy="715089"/>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在侧轴终点边的外边距紧靠该行在侧轴终点边</a:t>
            </a:r>
            <a:endParaRPr lang="zh-CN" altLang="en-US" b="1" kern="0" dirty="0" smtClean="0">
              <a:solidFill>
                <a:schemeClr val="bg1"/>
              </a:solidFill>
              <a:latin typeface="Arial"/>
              <a:ea typeface="黑体"/>
            </a:endParaRPr>
          </a:p>
        </p:txBody>
      </p:sp>
      <p:sp>
        <p:nvSpPr>
          <p:cNvPr id="18" name="Line 12"/>
          <p:cNvSpPr>
            <a:spLocks noChangeShapeType="1"/>
          </p:cNvSpPr>
          <p:nvPr/>
        </p:nvSpPr>
        <p:spPr bwMode="auto">
          <a:xfrm flipV="1">
            <a:off x="3571868" y="2214554"/>
            <a:ext cx="285752" cy="337185"/>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9" name="Rectangle 5"/>
          <p:cNvSpPr>
            <a:spLocks noChangeArrowheads="1"/>
          </p:cNvSpPr>
          <p:nvPr/>
        </p:nvSpPr>
        <p:spPr bwMode="auto">
          <a:xfrm>
            <a:off x="3584568" y="1845375"/>
            <a:ext cx="928694"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0" name="Rectangle 5"/>
          <p:cNvSpPr>
            <a:spLocks noChangeArrowheads="1"/>
          </p:cNvSpPr>
          <p:nvPr/>
        </p:nvSpPr>
        <p:spPr bwMode="auto">
          <a:xfrm>
            <a:off x="4786314" y="1858073"/>
            <a:ext cx="785818"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1" name="AutoShape 16"/>
          <p:cNvSpPr>
            <a:spLocks noChangeArrowheads="1"/>
          </p:cNvSpPr>
          <p:nvPr/>
        </p:nvSpPr>
        <p:spPr bwMode="auto">
          <a:xfrm>
            <a:off x="4214810" y="857232"/>
            <a:ext cx="2143140" cy="715089"/>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外边距盒在该行的侧轴上居中放置</a:t>
            </a:r>
            <a:endParaRPr lang="zh-CN" altLang="en-US" b="1" kern="0" dirty="0" smtClean="0">
              <a:solidFill>
                <a:schemeClr val="bg1"/>
              </a:solidFill>
              <a:latin typeface="Arial"/>
              <a:ea typeface="黑体"/>
            </a:endParaRPr>
          </a:p>
        </p:txBody>
      </p:sp>
      <p:sp>
        <p:nvSpPr>
          <p:cNvPr id="23" name="AutoShape 16"/>
          <p:cNvSpPr>
            <a:spLocks noChangeArrowheads="1"/>
          </p:cNvSpPr>
          <p:nvPr/>
        </p:nvSpPr>
        <p:spPr bwMode="auto">
          <a:xfrm>
            <a:off x="4429124" y="2357430"/>
            <a:ext cx="2571768" cy="776383"/>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rgbClr val="FF0000"/>
                </a:solidFill>
                <a:latin typeface="Arial"/>
                <a:ea typeface="黑体"/>
              </a:rPr>
              <a:t>默认值</a:t>
            </a:r>
            <a:endParaRPr lang="en-US" altLang="zh-CN" b="1" kern="0" dirty="0" smtClean="0">
              <a:solidFill>
                <a:srgbClr val="FF0000"/>
              </a:solidFill>
              <a:latin typeface="Arial"/>
              <a:ea typeface="黑体"/>
            </a:endParaRPr>
          </a:p>
          <a:p>
            <a:pPr eaLnBrk="0" hangingPunct="0">
              <a:spcBef>
                <a:spcPct val="20000"/>
              </a:spcBef>
              <a:buClr>
                <a:srgbClr val="233DA9"/>
              </a:buClr>
              <a:buSzPct val="80000"/>
              <a:defRPr/>
            </a:pPr>
            <a:r>
              <a:rPr lang="zh-CN" altLang="zh-CN" b="1" kern="0" dirty="0" smtClean="0">
                <a:solidFill>
                  <a:schemeClr val="bg1"/>
                </a:solidFill>
                <a:latin typeface="Arial"/>
                <a:ea typeface="黑体"/>
              </a:rPr>
              <a:t>拉伸填充整个伸缩容器</a:t>
            </a:r>
            <a:endParaRPr lang="zh-CN" altLang="en-US" b="1" kern="0" dirty="0" smtClean="0">
              <a:solidFill>
                <a:schemeClr val="bg1"/>
              </a:solidFill>
              <a:latin typeface="Arial"/>
              <a:ea typeface="黑体"/>
            </a:endParaRPr>
          </a:p>
        </p:txBody>
      </p:sp>
      <p:sp>
        <p:nvSpPr>
          <p:cNvPr id="25" name="Rectangle 5"/>
          <p:cNvSpPr>
            <a:spLocks noChangeArrowheads="1"/>
          </p:cNvSpPr>
          <p:nvPr/>
        </p:nvSpPr>
        <p:spPr bwMode="auto">
          <a:xfrm>
            <a:off x="5740408" y="1858073"/>
            <a:ext cx="831856"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6" name="Rectangle 5"/>
          <p:cNvSpPr>
            <a:spLocks noChangeArrowheads="1"/>
          </p:cNvSpPr>
          <p:nvPr/>
        </p:nvSpPr>
        <p:spPr bwMode="auto">
          <a:xfrm>
            <a:off x="6677040" y="1858073"/>
            <a:ext cx="1000132" cy="357188"/>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7" name="AutoShape 16"/>
          <p:cNvSpPr>
            <a:spLocks noChangeArrowheads="1"/>
          </p:cNvSpPr>
          <p:nvPr/>
        </p:nvSpPr>
        <p:spPr bwMode="auto">
          <a:xfrm>
            <a:off x="6929454" y="857232"/>
            <a:ext cx="1928826" cy="715089"/>
          </a:xfrm>
          <a:prstGeom prst="wedgeRoundRectCallout">
            <a:avLst>
              <a:gd name="adj1" fmla="val 49718"/>
              <a:gd name="adj2" fmla="val -25393"/>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zh-CN" b="1" kern="0" dirty="0" smtClean="0">
                <a:solidFill>
                  <a:schemeClr val="bg1"/>
                </a:solidFill>
                <a:latin typeface="Arial"/>
                <a:ea typeface="黑体"/>
              </a:rPr>
              <a:t>根据第一行文字的基线对齐</a:t>
            </a:r>
            <a:endParaRPr lang="zh-CN" altLang="en-US" b="1" kern="0" dirty="0" smtClean="0">
              <a:solidFill>
                <a:schemeClr val="bg1"/>
              </a:solidFill>
              <a:latin typeface="Arial"/>
              <a:ea typeface="黑体"/>
            </a:endParaRPr>
          </a:p>
        </p:txBody>
      </p:sp>
      <p:grpSp>
        <p:nvGrpSpPr>
          <p:cNvPr id="29" name="组合 70"/>
          <p:cNvGrpSpPr>
            <a:grpSpLocks/>
          </p:cNvGrpSpPr>
          <p:nvPr/>
        </p:nvGrpSpPr>
        <p:grpSpPr bwMode="auto">
          <a:xfrm>
            <a:off x="142844" y="3157539"/>
            <a:ext cx="1000125" cy="414337"/>
            <a:chOff x="1000100" y="2528843"/>
            <a:chExt cx="1000132" cy="414475"/>
          </a:xfrm>
        </p:grpSpPr>
        <p:pic>
          <p:nvPicPr>
            <p:cNvPr id="30"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0"/>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32" name="Rectangle 5"/>
          <p:cNvSpPr>
            <a:spLocks noChangeArrowheads="1"/>
          </p:cNvSpPr>
          <p:nvPr/>
        </p:nvSpPr>
        <p:spPr bwMode="auto">
          <a:xfrm>
            <a:off x="1319190" y="3181348"/>
            <a:ext cx="1454400" cy="10728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3" name="Rectangle 5"/>
          <p:cNvSpPr>
            <a:spLocks noChangeArrowheads="1"/>
          </p:cNvSpPr>
          <p:nvPr/>
        </p:nvSpPr>
        <p:spPr bwMode="auto">
          <a:xfrm>
            <a:off x="2870188" y="3181348"/>
            <a:ext cx="1500198" cy="107157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4" name="Rectangle 5"/>
          <p:cNvSpPr>
            <a:spLocks noChangeArrowheads="1"/>
          </p:cNvSpPr>
          <p:nvPr/>
        </p:nvSpPr>
        <p:spPr bwMode="auto">
          <a:xfrm>
            <a:off x="1311252" y="4479932"/>
            <a:ext cx="1454400" cy="10728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5" name="Rectangle 5"/>
          <p:cNvSpPr>
            <a:spLocks noChangeArrowheads="1"/>
          </p:cNvSpPr>
          <p:nvPr/>
        </p:nvSpPr>
        <p:spPr bwMode="auto">
          <a:xfrm>
            <a:off x="2857488" y="4479932"/>
            <a:ext cx="1454400" cy="1072800"/>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36" name="Rectangle 5"/>
          <p:cNvSpPr>
            <a:spLocks noChangeArrowheads="1"/>
          </p:cNvSpPr>
          <p:nvPr/>
        </p:nvSpPr>
        <p:spPr bwMode="auto">
          <a:xfrm>
            <a:off x="1311252" y="5626116"/>
            <a:ext cx="3046434" cy="1181084"/>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FF0000"/>
              </a:solidFill>
            </a:endParaRPr>
          </a:p>
        </p:txBody>
      </p:sp>
      <p:sp>
        <p:nvSpPr>
          <p:cNvPr id="24" name="Line 12"/>
          <p:cNvSpPr>
            <a:spLocks noChangeShapeType="1"/>
          </p:cNvSpPr>
          <p:nvPr/>
        </p:nvSpPr>
        <p:spPr bwMode="auto">
          <a:xfrm flipV="1">
            <a:off x="5929322" y="2163121"/>
            <a:ext cx="285752" cy="337185"/>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16" name="Line 12"/>
          <p:cNvSpPr>
            <a:spLocks noChangeShapeType="1"/>
          </p:cNvSpPr>
          <p:nvPr/>
        </p:nvSpPr>
        <p:spPr bwMode="auto">
          <a:xfrm>
            <a:off x="2428860" y="1571611"/>
            <a:ext cx="428628" cy="265747"/>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28" name="Line 12"/>
          <p:cNvSpPr>
            <a:spLocks noChangeShapeType="1"/>
          </p:cNvSpPr>
          <p:nvPr/>
        </p:nvSpPr>
        <p:spPr bwMode="auto">
          <a:xfrm flipH="1">
            <a:off x="7429520" y="1480878"/>
            <a:ext cx="42862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22" name="Line 12"/>
          <p:cNvSpPr>
            <a:spLocks noChangeShapeType="1"/>
          </p:cNvSpPr>
          <p:nvPr/>
        </p:nvSpPr>
        <p:spPr bwMode="auto">
          <a:xfrm flipH="1">
            <a:off x="5000628" y="1480169"/>
            <a:ext cx="428628" cy="357190"/>
          </a:xfrm>
          <a:prstGeom prst="line">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lstStyle>
            <a:defPPr>
              <a:defRPr lang="en-US"/>
            </a:defPPr>
            <a:lvl1pPr algn="ctr" rtl="0" fontAlgn="base">
              <a:spcBef>
                <a:spcPct val="0"/>
              </a:spcBef>
              <a:spcAft>
                <a:spcPct val="0"/>
              </a:spcAft>
              <a:defRPr kern="1200">
                <a:solidFill>
                  <a:schemeClr val="tx1"/>
                </a:solidFill>
                <a:latin typeface="+mn-lt"/>
                <a:ea typeface="+mn-ea"/>
                <a:cs typeface="+mn-cs"/>
              </a:defRPr>
            </a:lvl1pPr>
            <a:lvl2pPr marL="457200" algn="ctr" rtl="0" fontAlgn="base">
              <a:spcBef>
                <a:spcPct val="0"/>
              </a:spcBef>
              <a:spcAft>
                <a:spcPct val="0"/>
              </a:spcAft>
              <a:defRPr kern="1200">
                <a:solidFill>
                  <a:schemeClr val="tx1"/>
                </a:solidFill>
                <a:latin typeface="+mn-lt"/>
                <a:ea typeface="+mn-ea"/>
                <a:cs typeface="+mn-cs"/>
              </a:defRPr>
            </a:lvl2pPr>
            <a:lvl3pPr marL="914400" algn="ctr" rtl="0" fontAlgn="base">
              <a:spcBef>
                <a:spcPct val="0"/>
              </a:spcBef>
              <a:spcAft>
                <a:spcPct val="0"/>
              </a:spcAft>
              <a:defRPr kern="1200">
                <a:solidFill>
                  <a:schemeClr val="tx1"/>
                </a:solidFill>
                <a:latin typeface="+mn-lt"/>
                <a:ea typeface="+mn-ea"/>
                <a:cs typeface="+mn-cs"/>
              </a:defRPr>
            </a:lvl3pPr>
            <a:lvl4pPr marL="1371600" algn="ctr" rtl="0" fontAlgn="base">
              <a:spcBef>
                <a:spcPct val="0"/>
              </a:spcBef>
              <a:spcAft>
                <a:spcPct val="0"/>
              </a:spcAft>
              <a:defRPr kern="1200">
                <a:solidFill>
                  <a:schemeClr val="tx1"/>
                </a:solidFill>
                <a:latin typeface="+mn-lt"/>
                <a:ea typeface="+mn-ea"/>
                <a:cs typeface="+mn-cs"/>
              </a:defRPr>
            </a:lvl4pPr>
            <a:lvl5pPr marL="1828800" algn="ctr"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defRPr/>
            </a:pPr>
            <a:endParaRPr lang="zh-CN" altLang="en-US"/>
          </a:p>
        </p:txBody>
      </p:sp>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22</a:t>
            </a:fld>
            <a:r>
              <a:rPr lang="en-US" altLang="zh-CN" smtClean="0"/>
              <a:t>/45</a:t>
            </a:r>
            <a:endParaRPr lang="zh-CN" altLang="en-US" dirty="0"/>
          </a:p>
        </p:txBody>
      </p:sp>
    </p:spTree>
    <p:extLst>
      <p:ext uri="{BB962C8B-B14F-4D97-AF65-F5344CB8AC3E}">
        <p14:creationId xmlns:p14="http://schemas.microsoft.com/office/powerpoint/2010/main" val="288130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1500"/>
                            </p:stCondLst>
                            <p:childTnLst>
                              <p:par>
                                <p:cTn id="40" presetID="22" presetClass="entr" presetSubtype="8" fill="hold" grpId="0"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1" presetClass="exit" presetSubtype="0" fill="hold" grpId="1" nodeType="withEffect">
                                  <p:stCondLst>
                                    <p:cond delay="0"/>
                                  </p:stCondLst>
                                  <p:childTnLst>
                                    <p:set>
                                      <p:cBhvr>
                                        <p:cTn id="49" dur="1" fill="hold">
                                          <p:stCondLst>
                                            <p:cond delay="0"/>
                                          </p:stCondLst>
                                        </p:cTn>
                                        <p:tgtEl>
                                          <p:spTgt spid="33"/>
                                        </p:tgtEl>
                                        <p:attrNameLst>
                                          <p:attrName>style.visibility</p:attrName>
                                        </p:attrNameLst>
                                      </p:cBhvr>
                                      <p:to>
                                        <p:strVal val="hidden"/>
                                      </p:to>
                                    </p:se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par>
                          <p:cTn id="54" fill="hold">
                            <p:stCondLst>
                              <p:cond delay="1000"/>
                            </p:stCondLst>
                            <p:childTnLst>
                              <p:par>
                                <p:cTn id="55" presetID="22" presetClass="entr" presetSubtype="2" fill="hold"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right)">
                                      <p:cBhvr>
                                        <p:cTn id="57" dur="500"/>
                                        <p:tgtEl>
                                          <p:spTgt spid="22"/>
                                        </p:tgtEl>
                                      </p:cBhvr>
                                    </p:animEffect>
                                  </p:childTnLst>
                                </p:cTn>
                              </p:par>
                            </p:childTnLst>
                          </p:cTn>
                        </p:par>
                        <p:par>
                          <p:cTn id="58" fill="hold">
                            <p:stCondLst>
                              <p:cond delay="1500"/>
                            </p:stCondLst>
                            <p:childTnLst>
                              <p:par>
                                <p:cTn id="59" presetID="22" presetClass="entr" presetSubtype="8"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500"/>
                                        <p:tgtEl>
                                          <p:spTgt spid="25"/>
                                        </p:tgtEl>
                                      </p:cBhvr>
                                    </p:animEffect>
                                  </p:childTnLst>
                                </p:cTn>
                              </p:par>
                              <p:par>
                                <p:cTn id="67" presetID="1" presetClass="exit"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hidden"/>
                                      </p:to>
                                    </p:se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500"/>
                                        <p:tgtEl>
                                          <p:spTgt spid="24"/>
                                        </p:tgtEl>
                                      </p:cBhvr>
                                    </p:animEffect>
                                  </p:childTnLst>
                                </p:cTn>
                              </p:par>
                            </p:childTnLst>
                          </p:cTn>
                        </p:par>
                        <p:par>
                          <p:cTn id="77" fill="hold">
                            <p:stCondLst>
                              <p:cond delay="1500"/>
                            </p:stCondLst>
                            <p:childTnLst>
                              <p:par>
                                <p:cTn id="78" presetID="22" presetClass="entr" presetSubtype="8" fill="hold" grpId="0"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wipe(left)">
                                      <p:cBhvr>
                                        <p:cTn id="80" dur="500"/>
                                        <p:tgtEl>
                                          <p:spTgt spid="3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wipe(left)">
                                      <p:cBhvr>
                                        <p:cTn id="85" dur="500"/>
                                        <p:tgtEl>
                                          <p:spTgt spid="26"/>
                                        </p:tgtEl>
                                      </p:cBhvr>
                                    </p:animEffect>
                                  </p:childTnLst>
                                </p:cTn>
                              </p:par>
                              <p:par>
                                <p:cTn id="86" presetID="1" presetClass="exit" presetSubtype="0" fill="hold" grpId="1" nodeType="withEffect">
                                  <p:stCondLst>
                                    <p:cond delay="0"/>
                                  </p:stCondLst>
                                  <p:childTnLst>
                                    <p:set>
                                      <p:cBhvr>
                                        <p:cTn id="87" dur="1" fill="hold">
                                          <p:stCondLst>
                                            <p:cond delay="0"/>
                                          </p:stCondLst>
                                        </p:cTn>
                                        <p:tgtEl>
                                          <p:spTgt spid="35"/>
                                        </p:tgtEl>
                                        <p:attrNameLst>
                                          <p:attrName>style.visibility</p:attrName>
                                        </p:attrNameLst>
                                      </p:cBhvr>
                                      <p:to>
                                        <p:strVal val="hidden"/>
                                      </p:to>
                                    </p:set>
                                  </p:childTnLst>
                                </p:cTn>
                              </p:par>
                            </p:childTnLst>
                          </p:cTn>
                        </p:par>
                        <p:par>
                          <p:cTn id="88" fill="hold">
                            <p:stCondLst>
                              <p:cond delay="500"/>
                            </p:stCondLst>
                            <p:childTnLst>
                              <p:par>
                                <p:cTn id="89" presetID="22" presetClass="entr" presetSubtype="8"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childTnLst>
                          </p:cTn>
                        </p:par>
                        <p:par>
                          <p:cTn id="92" fill="hold">
                            <p:stCondLst>
                              <p:cond delay="1000"/>
                            </p:stCondLst>
                            <p:childTnLst>
                              <p:par>
                                <p:cTn id="93" presetID="22" presetClass="entr" presetSubtype="2" fill="hold"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right)">
                                      <p:cBhvr>
                                        <p:cTn id="95" dur="500"/>
                                        <p:tgtEl>
                                          <p:spTgt spid="28"/>
                                        </p:tgtEl>
                                      </p:cBhvr>
                                    </p:animEffect>
                                  </p:childTnLst>
                                </p:cTn>
                              </p:par>
                            </p:childTnLst>
                          </p:cTn>
                        </p:par>
                        <p:par>
                          <p:cTn id="96" fill="hold">
                            <p:stCondLst>
                              <p:cond delay="1500"/>
                            </p:stCondLst>
                            <p:childTnLst>
                              <p:par>
                                <p:cTn id="97" presetID="22" presetClass="entr" presetSubtype="8" fill="hold" grpId="0"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left)">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9" grpId="0" animBg="1"/>
      <p:bldP spid="20" grpId="0" animBg="1"/>
      <p:bldP spid="21" grpId="0" animBg="1"/>
      <p:bldP spid="23" grpId="0" animBg="1"/>
      <p:bldP spid="25" grpId="0" animBg="1"/>
      <p:bldP spid="26" grpId="0" animBg="1"/>
      <p:bldP spid="27" grpId="0" animBg="1"/>
      <p:bldP spid="32" grpId="0" animBg="1"/>
      <p:bldP spid="32" grpId="1" animBg="1"/>
      <p:bldP spid="33" grpId="0" animBg="1"/>
      <p:bldP spid="33" grpId="1" animBg="1"/>
      <p:bldP spid="34" grpId="0" animBg="1"/>
      <p:bldP spid="35" grpId="0" animBg="1"/>
      <p:bldP spid="35" grpId="1"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2555875" y="285750"/>
            <a:ext cx="6408738" cy="523875"/>
          </a:xfrm>
        </p:spPr>
        <p:txBody>
          <a:bodyPr/>
          <a:lstStyle/>
          <a:p>
            <a:pPr>
              <a:defRPr/>
            </a:pPr>
            <a:r>
              <a:rPr dirty="0" smtClean="0"/>
              <a:t>学员操作</a:t>
            </a:r>
            <a:r>
              <a:rPr lang="en-US" altLang="zh-CN" dirty="0" smtClean="0"/>
              <a:t>—</a:t>
            </a:r>
            <a:r>
              <a:rPr lang="zh-CN" altLang="zh-CN" dirty="0"/>
              <a:t>制作爱</a:t>
            </a:r>
            <a:r>
              <a:rPr lang="en-US" altLang="zh-CN" dirty="0"/>
              <a:t>V</a:t>
            </a:r>
            <a:r>
              <a:rPr lang="zh-CN" altLang="zh-CN" dirty="0"/>
              <a:t>猫友情链接页面</a:t>
            </a:r>
            <a:r>
              <a:rPr lang="en-US" altLang="zh-CN" dirty="0" smtClean="0"/>
              <a:t>2-1</a:t>
            </a:r>
            <a:endParaRPr dirty="0" smtClean="0"/>
          </a:p>
        </p:txBody>
      </p:sp>
      <p:sp>
        <p:nvSpPr>
          <p:cNvPr id="37891" name="内容占位符 2"/>
          <p:cNvSpPr>
            <a:spLocks noGrp="1"/>
          </p:cNvSpPr>
          <p:nvPr>
            <p:ph idx="1"/>
          </p:nvPr>
        </p:nvSpPr>
        <p:spPr>
          <a:xfrm>
            <a:off x="784225" y="1214438"/>
            <a:ext cx="4573593" cy="4286264"/>
          </a:xfrm>
        </p:spPr>
        <p:txBody>
          <a:bodyPr/>
          <a:lstStyle/>
          <a:p>
            <a:pPr>
              <a:defRPr/>
            </a:pPr>
            <a:r>
              <a:rPr lang="zh-CN" altLang="en-US" dirty="0" smtClean="0"/>
              <a:t>训练要点</a:t>
            </a:r>
            <a:endParaRPr lang="en-US" altLang="zh-CN" dirty="0" smtClean="0"/>
          </a:p>
          <a:p>
            <a:pPr lvl="1"/>
            <a:r>
              <a:rPr lang="zh-CN" altLang="zh-CN" dirty="0"/>
              <a:t>使用</a:t>
            </a:r>
            <a:r>
              <a:rPr lang="en-US" altLang="zh-CN" dirty="0"/>
              <a:t>HTML5</a:t>
            </a:r>
            <a:r>
              <a:rPr lang="zh-CN" altLang="zh-CN" dirty="0"/>
              <a:t>结构元素布局</a:t>
            </a:r>
            <a:r>
              <a:rPr lang="zh-CN" altLang="zh-CN" dirty="0" smtClean="0"/>
              <a:t>网页</a:t>
            </a:r>
            <a:endParaRPr lang="zh-CN" altLang="zh-CN" dirty="0"/>
          </a:p>
          <a:p>
            <a:pPr lvl="1"/>
            <a:r>
              <a:rPr lang="zh-CN" altLang="zh-CN" dirty="0"/>
              <a:t>使用弹性盒模型排版网页元素</a:t>
            </a:r>
            <a:r>
              <a:rPr lang="zh-CN" altLang="en-US" dirty="0"/>
              <a:t>需求说明</a:t>
            </a:r>
            <a:endParaRPr lang="en-US" altLang="zh-CN" dirty="0"/>
          </a:p>
          <a:p>
            <a:pPr>
              <a:defRPr/>
            </a:pPr>
            <a:r>
              <a:rPr lang="zh-CN" altLang="en-US" dirty="0" smtClean="0"/>
              <a:t>需求说明</a:t>
            </a:r>
            <a:endParaRPr lang="en-US" altLang="zh-CN" dirty="0" smtClean="0"/>
          </a:p>
          <a:p>
            <a:pPr lvl="1">
              <a:defRPr/>
            </a:pPr>
            <a:r>
              <a:rPr lang="zh-CN" altLang="en-US" dirty="0"/>
              <a:t>使用弹性盒模型布局</a:t>
            </a:r>
            <a:r>
              <a:rPr lang="zh-CN" altLang="en-US" dirty="0" smtClean="0"/>
              <a:t>网页内容</a:t>
            </a:r>
            <a:endParaRPr lang="en-US" altLang="zh-CN" dirty="0" smtClean="0"/>
          </a:p>
          <a:p>
            <a:pPr lvl="1">
              <a:defRPr/>
            </a:pPr>
            <a:r>
              <a:rPr lang="zh-CN" altLang="en-US" dirty="0" smtClean="0"/>
              <a:t>使用弹性盒模型的属性排版网页内容</a:t>
            </a:r>
            <a:endParaRPr lang="en-US" altLang="zh-CN" dirty="0" smtClean="0"/>
          </a:p>
          <a:p>
            <a:pPr lvl="1">
              <a:defRPr/>
            </a:pPr>
            <a:endParaRPr lang="en-US" altLang="zh-CN" dirty="0" smtClean="0"/>
          </a:p>
          <a:p>
            <a:pPr>
              <a:defRPr/>
            </a:pPr>
            <a:endParaRPr lang="zh-CN" altLang="en-US" dirty="0" smtClean="0"/>
          </a:p>
        </p:txBody>
      </p:sp>
      <p:grpSp>
        <p:nvGrpSpPr>
          <p:cNvPr id="53253" name="组合 9"/>
          <p:cNvGrpSpPr>
            <a:grpSpLocks/>
          </p:cNvGrpSpPr>
          <p:nvPr/>
        </p:nvGrpSpPr>
        <p:grpSpPr bwMode="auto">
          <a:xfrm>
            <a:off x="142875" y="857250"/>
            <a:ext cx="1109663" cy="500063"/>
            <a:chOff x="6072198" y="1142984"/>
            <a:chExt cx="1109759" cy="500066"/>
          </a:xfrm>
        </p:grpSpPr>
        <p:pic>
          <p:nvPicPr>
            <p:cNvPr id="53264" name="Picture 13" descr="C:\Users\meng.zhang\Desktop\ACCP7.0模版图标规范\ge_pa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2198" y="1142984"/>
              <a:ext cx="500066"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6481808" y="1171559"/>
              <a:ext cx="700149" cy="400052"/>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指导</a:t>
              </a:r>
            </a:p>
          </p:txBody>
        </p:sp>
      </p:grpSp>
      <p:grpSp>
        <p:nvGrpSpPr>
          <p:cNvPr id="53255" name="组合 12"/>
          <p:cNvGrpSpPr>
            <a:grpSpLocks/>
          </p:cNvGrpSpPr>
          <p:nvPr/>
        </p:nvGrpSpPr>
        <p:grpSpPr bwMode="auto">
          <a:xfrm>
            <a:off x="2555776" y="6065345"/>
            <a:ext cx="2714625" cy="428625"/>
            <a:chOff x="3143240" y="5143512"/>
            <a:chExt cx="2714644"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a:p>
          </p:txBody>
        </p:sp>
        <p:sp>
          <p:nvSpPr>
            <p:cNvPr id="15" name="圆角矩形 14"/>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defPPr>
                <a:defRPr lang="en-US"/>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defRPr/>
              </a:pPr>
              <a:endParaRPr lang="zh-CN" altLang="en-US"/>
            </a:p>
          </p:txBody>
        </p:sp>
        <p:pic>
          <p:nvPicPr>
            <p:cNvPr id="53262"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20"/>
            <p:cNvSpPr txBox="1"/>
            <p:nvPr/>
          </p:nvSpPr>
          <p:spPr bwMode="auto">
            <a:xfrm>
              <a:off x="3962396" y="5187962"/>
              <a:ext cx="1647837" cy="339727"/>
            </a:xfrm>
            <a:prstGeom prst="rect">
              <a:avLst/>
            </a:prstGeom>
            <a:noFill/>
            <a:effec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pPr algn="ctr">
                <a:defRPr/>
              </a:pPr>
              <a:r>
                <a:rPr lang="zh-CN" altLang="en-US" sz="1600" b="1" spc="300" dirty="0">
                  <a:solidFill>
                    <a:srgbClr val="FBFFFE"/>
                  </a:solidFill>
                  <a:latin typeface="微软雅黑" pitchFamily="34" charset="-122"/>
                  <a:ea typeface="微软雅黑" pitchFamily="34" charset="-122"/>
                </a:rPr>
                <a:t>讲解需求说明</a:t>
              </a:r>
            </a:p>
          </p:txBody>
        </p:sp>
      </p:grpSp>
      <p:pic>
        <p:nvPicPr>
          <p:cNvPr id="10242" name="Picture 2" descr="C:\Users\yaling.he\Desktop\Chapter01截图\Chapter01截图\图1.19　爱V猫友情链接页面在宽屏下的显示效果.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2362" y="1285860"/>
            <a:ext cx="3518794" cy="208355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yaling.he\Desktop\Chapter01截图\Chapter01截图\图1.20　爱V猫友情链接页面在窄屏下的显示效果.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29322" y="3500438"/>
            <a:ext cx="3000396" cy="302069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pPr>
              <a:defRPr/>
            </a:pPr>
            <a:fld id="{D4C544AB-AF4C-4A74-B638-213FBE600845}" type="slidenum">
              <a:rPr lang="zh-CN" altLang="en-US" smtClean="0"/>
              <a:pPr>
                <a:defRPr/>
              </a:pPr>
              <a:t>23</a:t>
            </a:fld>
            <a:r>
              <a:rPr lang="en-US" altLang="zh-CN" smtClean="0"/>
              <a:t>/45</a:t>
            </a:r>
            <a:endParaRPr lang="zh-CN" altLang="en-US" dirty="0"/>
          </a:p>
        </p:txBody>
      </p:sp>
    </p:spTree>
    <p:extLst>
      <p:ext uri="{BB962C8B-B14F-4D97-AF65-F5344CB8AC3E}">
        <p14:creationId xmlns:p14="http://schemas.microsoft.com/office/powerpoint/2010/main" val="1175106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43"/>
                                        </p:tgtEl>
                                        <p:attrNameLst>
                                          <p:attrName>style.visibility</p:attrName>
                                        </p:attrNameLst>
                                      </p:cBhvr>
                                      <p:to>
                                        <p:strVal val="visible"/>
                                      </p:to>
                                    </p:set>
                                    <p:animEffect transition="in" filter="wipe(left)">
                                      <p:cBhvr>
                                        <p:cTn id="11" dur="500"/>
                                        <p:tgtEl>
                                          <p:spTgt spid="1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a:xfrm>
            <a:off x="2411413" y="285750"/>
            <a:ext cx="6553200" cy="523875"/>
          </a:xfrm>
        </p:spPr>
        <p:txBody>
          <a:bodyPr/>
          <a:lstStyle/>
          <a:p>
            <a:pPr>
              <a:defRPr/>
            </a:pPr>
            <a:r>
              <a:rPr dirty="0" smtClean="0"/>
              <a:t>学员操作</a:t>
            </a:r>
            <a:r>
              <a:rPr lang="en-US" altLang="zh-CN" dirty="0" smtClean="0"/>
              <a:t>—</a:t>
            </a:r>
            <a:r>
              <a:rPr lang="zh-CN" altLang="zh-CN" dirty="0"/>
              <a:t>制作爱</a:t>
            </a:r>
            <a:r>
              <a:rPr lang="en-US" altLang="zh-CN" dirty="0"/>
              <a:t>V</a:t>
            </a:r>
            <a:r>
              <a:rPr lang="zh-CN" altLang="zh-CN" dirty="0"/>
              <a:t>猫友情链接页面</a:t>
            </a:r>
            <a:r>
              <a:rPr lang="en-US" altLang="zh-CN" dirty="0" smtClean="0"/>
              <a:t>2-2</a:t>
            </a:r>
            <a:endParaRPr dirty="0" smtClean="0"/>
          </a:p>
        </p:txBody>
      </p:sp>
      <p:sp>
        <p:nvSpPr>
          <p:cNvPr id="23555" name="内容占位符 2"/>
          <p:cNvSpPr>
            <a:spLocks noGrp="1"/>
          </p:cNvSpPr>
          <p:nvPr>
            <p:ph idx="1"/>
          </p:nvPr>
        </p:nvSpPr>
        <p:spPr>
          <a:xfrm>
            <a:off x="887040" y="1214438"/>
            <a:ext cx="7645400" cy="3495749"/>
          </a:xfrm>
        </p:spPr>
        <p:txBody>
          <a:bodyPr/>
          <a:lstStyle/>
          <a:p>
            <a:pPr>
              <a:lnSpc>
                <a:spcPct val="150000"/>
              </a:lnSpc>
              <a:defRPr/>
            </a:pPr>
            <a:r>
              <a:rPr lang="zh-CN" altLang="en-US" dirty="0" smtClean="0"/>
              <a:t>实现思路</a:t>
            </a:r>
          </a:p>
          <a:p>
            <a:pPr lvl="1">
              <a:lnSpc>
                <a:spcPct val="150000"/>
              </a:lnSpc>
              <a:defRPr/>
            </a:pPr>
            <a:r>
              <a:rPr lang="zh-CN" altLang="en-US" dirty="0" smtClean="0"/>
              <a:t>主体</a:t>
            </a:r>
            <a:r>
              <a:rPr lang="zh-CN" altLang="en-US" dirty="0"/>
              <a:t>部分的内容，主轴的对齐方式为</a:t>
            </a:r>
            <a:r>
              <a:rPr lang="en-US" altLang="zh-CN" dirty="0" smtClean="0"/>
              <a:t>center</a:t>
            </a:r>
          </a:p>
          <a:p>
            <a:pPr lvl="1">
              <a:lnSpc>
                <a:spcPct val="150000"/>
              </a:lnSpc>
              <a:defRPr/>
            </a:pPr>
            <a:r>
              <a:rPr lang="zh-CN" altLang="en-US" dirty="0" smtClean="0"/>
              <a:t>左边</a:t>
            </a:r>
            <a:r>
              <a:rPr lang="zh-CN" altLang="en-US" dirty="0"/>
              <a:t>“公司介绍”模块的伸缩性为</a:t>
            </a:r>
            <a:r>
              <a:rPr lang="en-US" altLang="zh-CN" dirty="0"/>
              <a:t>1</a:t>
            </a:r>
            <a:r>
              <a:rPr lang="zh-CN" altLang="en-US" dirty="0" smtClean="0"/>
              <a:t>，且其自身</a:t>
            </a:r>
            <a:r>
              <a:rPr lang="zh-CN" altLang="en-US" dirty="0"/>
              <a:t>也是一个伸缩容器，伸缩流方向为</a:t>
            </a:r>
            <a:r>
              <a:rPr lang="en-US" altLang="zh-CN" dirty="0" smtClean="0"/>
              <a:t>column</a:t>
            </a:r>
          </a:p>
          <a:p>
            <a:pPr lvl="1">
              <a:lnSpc>
                <a:spcPct val="150000"/>
              </a:lnSpc>
              <a:defRPr/>
            </a:pPr>
            <a:r>
              <a:rPr lang="zh-CN" altLang="en-US" dirty="0" smtClean="0"/>
              <a:t>右边</a:t>
            </a:r>
            <a:r>
              <a:rPr lang="zh-CN" altLang="en-US" dirty="0"/>
              <a:t>模块的伸缩性为</a:t>
            </a:r>
            <a:r>
              <a:rPr lang="en-US" altLang="zh-CN" dirty="0" smtClean="0"/>
              <a:t>4</a:t>
            </a:r>
          </a:p>
          <a:p>
            <a:pPr marL="457200" lvl="1" indent="0">
              <a:lnSpc>
                <a:spcPct val="150000"/>
              </a:lnSpc>
              <a:buNone/>
              <a:defRPr/>
            </a:pPr>
            <a:endParaRPr lang="en-US" altLang="zh-CN" dirty="0" smtClean="0"/>
          </a:p>
          <a:p>
            <a:pPr>
              <a:lnSpc>
                <a:spcPct val="150000"/>
              </a:lnSpc>
              <a:defRPr/>
            </a:pPr>
            <a:endParaRPr lang="zh-CN" altLang="en-US" dirty="0" smtClean="0"/>
          </a:p>
        </p:txBody>
      </p:sp>
      <p:grpSp>
        <p:nvGrpSpPr>
          <p:cNvPr id="54277" name="组合 19"/>
          <p:cNvGrpSpPr>
            <a:grpSpLocks/>
          </p:cNvGrpSpPr>
          <p:nvPr/>
        </p:nvGrpSpPr>
        <p:grpSpPr bwMode="auto">
          <a:xfrm>
            <a:off x="142875" y="857250"/>
            <a:ext cx="1109663" cy="500063"/>
            <a:chOff x="6072198" y="1142984"/>
            <a:chExt cx="1109759" cy="500066"/>
          </a:xfrm>
        </p:grpSpPr>
        <p:pic>
          <p:nvPicPr>
            <p:cNvPr id="54286" name="Picture 13" descr="C:\Users\meng.zhang\Desktop\ACCP7.0模版图标规范\ge_p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2198" y="1142984"/>
              <a:ext cx="500066" cy="50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6481808" y="1171559"/>
              <a:ext cx="700149" cy="400052"/>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指导</a:t>
              </a:r>
            </a:p>
          </p:txBody>
        </p:sp>
      </p:grpSp>
      <p:grpSp>
        <p:nvGrpSpPr>
          <p:cNvPr id="4" name="组合 19"/>
          <p:cNvGrpSpPr>
            <a:grpSpLocks/>
          </p:cNvGrpSpPr>
          <p:nvPr/>
        </p:nvGrpSpPr>
        <p:grpSpPr bwMode="auto">
          <a:xfrm>
            <a:off x="3214688" y="5786438"/>
            <a:ext cx="2786062" cy="428625"/>
            <a:chOff x="3714744" y="5143512"/>
            <a:chExt cx="2786082" cy="428628"/>
          </a:xfrm>
        </p:grpSpPr>
        <p:sp>
          <p:nvSpPr>
            <p:cNvPr id="15" name="圆角矩形 14"/>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6" name="TextBox 15"/>
            <p:cNvSpPr txBox="1"/>
            <p:nvPr/>
          </p:nvSpPr>
          <p:spPr bwMode="auto">
            <a:xfrm>
              <a:off x="3962396" y="5187962"/>
              <a:ext cx="2220928" cy="338139"/>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a:solidFill>
                    <a:srgbClr val="FBFFFE"/>
                  </a:solidFill>
                  <a:latin typeface="微软雅黑" pitchFamily="34" charset="-122"/>
                  <a:ea typeface="微软雅黑" pitchFamily="34" charset="-122"/>
                </a:rPr>
                <a:t>20</a:t>
              </a:r>
              <a:r>
                <a:rPr lang="zh-CN" altLang="en-US" sz="1600" b="1" spc="300" dirty="0">
                  <a:solidFill>
                    <a:srgbClr val="FBFFFE"/>
                  </a:solidFill>
                  <a:latin typeface="微软雅黑" pitchFamily="34" charset="-122"/>
                  <a:ea typeface="微软雅黑" pitchFamily="34" charset="-122"/>
                </a:rPr>
                <a:t>分钟</a:t>
              </a:r>
            </a:p>
          </p:txBody>
        </p:sp>
      </p:grpSp>
      <p:sp>
        <p:nvSpPr>
          <p:cNvPr id="2" name="灯片编号占位符 1"/>
          <p:cNvSpPr>
            <a:spLocks noGrp="1"/>
          </p:cNvSpPr>
          <p:nvPr>
            <p:ph type="sldNum" sz="quarter" idx="10"/>
          </p:nvPr>
        </p:nvSpPr>
        <p:spPr/>
        <p:txBody>
          <a:bodyPr/>
          <a:lstStyle/>
          <a:p>
            <a:pPr>
              <a:defRPr/>
            </a:pPr>
            <a:fld id="{D4C544AB-AF4C-4A74-B638-213FBE600845}" type="slidenum">
              <a:rPr lang="zh-CN" altLang="en-US" smtClean="0"/>
              <a:pPr>
                <a:defRPr/>
              </a:pPr>
              <a:t>24</a:t>
            </a:fld>
            <a:r>
              <a:rPr lang="en-US" altLang="zh-CN" smtClean="0"/>
              <a:t>/45</a:t>
            </a:r>
            <a:endParaRPr lang="zh-CN" altLang="en-US" dirty="0"/>
          </a:p>
        </p:txBody>
      </p:sp>
    </p:spTree>
    <p:extLst>
      <p:ext uri="{BB962C8B-B14F-4D97-AF65-F5344CB8AC3E}">
        <p14:creationId xmlns:p14="http://schemas.microsoft.com/office/powerpoint/2010/main" val="314868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animEffect transition="in" filter="wipe(left)">
                                      <p:cBhvr>
                                        <p:cTn id="7" dur="500"/>
                                        <p:tgtEl>
                                          <p:spTgt spid="23555">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555">
                                            <p:txEl>
                                              <p:pRg st="2" end="2"/>
                                            </p:txEl>
                                          </p:spTgt>
                                        </p:tgtEl>
                                        <p:attrNameLst>
                                          <p:attrName>style.visibility</p:attrName>
                                        </p:attrNameLst>
                                      </p:cBhvr>
                                      <p:to>
                                        <p:strVal val="visible"/>
                                      </p:to>
                                    </p:set>
                                    <p:animEffect transition="in" filter="wipe(left)">
                                      <p:cBhvr>
                                        <p:cTn id="11" dur="500"/>
                                        <p:tgtEl>
                                          <p:spTgt spid="23555">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555">
                                            <p:txEl>
                                              <p:pRg st="3" end="3"/>
                                            </p:txEl>
                                          </p:spTgt>
                                        </p:tgtEl>
                                        <p:attrNameLst>
                                          <p:attrName>style.visibility</p:attrName>
                                        </p:attrNameLst>
                                      </p:cBhvr>
                                      <p:to>
                                        <p:strVal val="visible"/>
                                      </p:to>
                                    </p:set>
                                    <p:animEffect transition="in" filter="wipe(left)">
                                      <p:cBhvr>
                                        <p:cTn id="15" dur="500"/>
                                        <p:tgtEl>
                                          <p:spTgt spid="23555">
                                            <p:txEl>
                                              <p:pRg st="3" end="3"/>
                                            </p:txEl>
                                          </p:spTgt>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3277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3277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75" name="组合 7"/>
            <p:cNvGrpSpPr>
              <a:grpSpLocks/>
            </p:cNvGrpSpPr>
            <p:nvPr/>
          </p:nvGrpSpPr>
          <p:grpSpPr bwMode="auto">
            <a:xfrm>
              <a:off x="1923997" y="3214688"/>
              <a:ext cx="5862712" cy="2058988"/>
              <a:chOff x="2066281" y="2227264"/>
              <a:chExt cx="5862790" cy="2059017"/>
            </a:xfrm>
          </p:grpSpPr>
          <p:grpSp>
            <p:nvGrpSpPr>
              <p:cNvPr id="3277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8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277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25</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6176" y="286077"/>
            <a:ext cx="2808437" cy="523220"/>
          </a:xfrm>
        </p:spPr>
        <p:txBody>
          <a:bodyPr/>
          <a:lstStyle/>
          <a:p>
            <a:pPr>
              <a:defRPr/>
            </a:pPr>
            <a:r>
              <a:rPr lang="zh-CN" altLang="zh-CN" dirty="0"/>
              <a:t>响应式网页</a:t>
            </a:r>
            <a:r>
              <a:rPr lang="zh-CN" altLang="zh-CN" dirty="0" smtClean="0"/>
              <a:t>设计</a:t>
            </a:r>
            <a:endParaRPr dirty="0"/>
          </a:p>
        </p:txBody>
      </p:sp>
      <p:pic>
        <p:nvPicPr>
          <p:cNvPr id="11266" name="Picture 2" descr="C:\Users\yaling.he\Desktop\Chapter01截图\Chapter01截图\图1.21　网页中常见的响应式布局页面.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664" y="1196752"/>
            <a:ext cx="6133888" cy="4265636"/>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784225" y="1125538"/>
            <a:ext cx="7645400" cy="5143500"/>
          </a:xfrm>
        </p:spPr>
        <p:txBody>
          <a:bodyPr/>
          <a:lstStyle/>
          <a:p>
            <a:pPr>
              <a:defRPr/>
            </a:pPr>
            <a:r>
              <a:rPr lang="zh-CN" altLang="zh-CN" dirty="0" smtClean="0">
                <a:solidFill>
                  <a:srgbClr val="FF0000"/>
                </a:solidFill>
              </a:rPr>
              <a:t>响应式网页设计</a:t>
            </a:r>
            <a:r>
              <a:rPr lang="zh-CN" altLang="zh-CN" dirty="0" smtClean="0"/>
              <a:t>（</a:t>
            </a:r>
            <a:r>
              <a:rPr lang="en-US" altLang="zh-CN" dirty="0" smtClean="0"/>
              <a:t>RWD</a:t>
            </a:r>
            <a:r>
              <a:rPr lang="zh-CN" altLang="zh-CN" dirty="0"/>
              <a:t>，</a:t>
            </a:r>
            <a:r>
              <a:rPr lang="en-US" altLang="zh-CN" dirty="0"/>
              <a:t>Responsive Web Design</a:t>
            </a:r>
            <a:r>
              <a:rPr lang="zh-CN" altLang="zh-CN" dirty="0" smtClean="0"/>
              <a:t>）</a:t>
            </a:r>
            <a:endParaRPr lang="en-US" altLang="zh-CN" dirty="0" smtClean="0"/>
          </a:p>
          <a:p>
            <a:pPr>
              <a:defRPr/>
            </a:pPr>
            <a:r>
              <a:rPr lang="zh-CN" altLang="zh-CN" dirty="0" smtClean="0"/>
              <a:t>由</a:t>
            </a:r>
            <a:r>
              <a:rPr lang="zh-CN" altLang="zh-CN" dirty="0"/>
              <a:t>伊桑·马科特（</a:t>
            </a:r>
            <a:r>
              <a:rPr lang="en-US" altLang="zh-CN" dirty="0"/>
              <a:t>Ethan </a:t>
            </a:r>
            <a:r>
              <a:rPr lang="en-US" altLang="zh-CN" dirty="0" err="1"/>
              <a:t>Marcotte</a:t>
            </a:r>
            <a:r>
              <a:rPr lang="zh-CN" altLang="zh-CN" dirty="0"/>
              <a:t>）</a:t>
            </a:r>
            <a:r>
              <a:rPr lang="zh-CN" altLang="zh-CN" dirty="0" smtClean="0"/>
              <a:t>提出</a:t>
            </a:r>
            <a:endParaRPr lang="en-US" altLang="zh-CN" dirty="0" smtClean="0"/>
          </a:p>
          <a:p>
            <a:pPr>
              <a:defRPr/>
            </a:pPr>
            <a:r>
              <a:rPr lang="zh-CN" altLang="zh-CN" dirty="0" smtClean="0"/>
              <a:t>将</a:t>
            </a:r>
            <a:r>
              <a:rPr lang="zh-CN" altLang="zh-CN" dirty="0"/>
              <a:t>三种已有的开发</a:t>
            </a:r>
            <a:r>
              <a:rPr lang="zh-CN" altLang="zh-CN" dirty="0" smtClean="0"/>
              <a:t>技术整合</a:t>
            </a:r>
            <a:r>
              <a:rPr lang="zh-CN" altLang="zh-CN" dirty="0"/>
              <a:t>起来，并</a:t>
            </a:r>
            <a:r>
              <a:rPr lang="zh-CN" altLang="zh-CN" dirty="0" smtClean="0"/>
              <a:t>命名</a:t>
            </a:r>
            <a:endParaRPr lang="en-US" altLang="zh-CN" dirty="0"/>
          </a:p>
          <a:p>
            <a:pPr lvl="1">
              <a:defRPr/>
            </a:pPr>
            <a:r>
              <a:rPr lang="zh-CN" altLang="zh-CN" dirty="0" smtClean="0"/>
              <a:t>弹性布局</a:t>
            </a:r>
            <a:endParaRPr lang="en-US" altLang="zh-CN" dirty="0" smtClean="0"/>
          </a:p>
          <a:p>
            <a:pPr lvl="1">
              <a:defRPr/>
            </a:pPr>
            <a:r>
              <a:rPr lang="zh-CN" altLang="zh-CN" dirty="0" smtClean="0"/>
              <a:t>弹性图片</a:t>
            </a:r>
            <a:endParaRPr lang="en-US" altLang="zh-CN" dirty="0" smtClean="0"/>
          </a:p>
          <a:p>
            <a:pPr lvl="1">
              <a:defRPr/>
            </a:pPr>
            <a:r>
              <a:rPr lang="zh-CN" altLang="zh-CN" dirty="0" smtClean="0"/>
              <a:t>媒体和媒体查询</a:t>
            </a:r>
            <a:endParaRPr lang="en-US" altLang="zh-CN" dirty="0" smtClean="0"/>
          </a:p>
          <a:p>
            <a:pPr>
              <a:defRPr/>
            </a:pP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26</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266"/>
                                        </p:tgtEl>
                                      </p:cBhvr>
                                      <p:by x="60000" y="60000"/>
                                    </p:animScale>
                                  </p:childTnLst>
                                </p:cTn>
                              </p:par>
                            </p:childTnLst>
                          </p:cTn>
                        </p:par>
                        <p:par>
                          <p:cTn id="7" fill="hold">
                            <p:stCondLst>
                              <p:cond delay="2000"/>
                            </p:stCondLst>
                            <p:childTnLst>
                              <p:par>
                                <p:cTn id="8" presetID="49" presetClass="path" presetSubtype="0" accel="50000" decel="50000" fill="hold" nodeType="afterEffect">
                                  <p:stCondLst>
                                    <p:cond delay="0"/>
                                  </p:stCondLst>
                                  <p:childTnLst>
                                    <p:animMotion origin="layout" path="M -0.05191 -0.07986 L 0.19809 0.25347 " pathEditMode="relative" rAng="0" ptsTypes="AA">
                                      <p:cBhvr>
                                        <p:cTn id="9" dur="2000" fill="hold"/>
                                        <p:tgtEl>
                                          <p:spTgt spid="11266"/>
                                        </p:tgtEl>
                                        <p:attrNameLst>
                                          <p:attrName>ppt_x</p:attrName>
                                          <p:attrName>ppt_y</p:attrName>
                                        </p:attrNameLst>
                                      </p:cBhvr>
                                      <p:rCtr x="12500" y="16700"/>
                                    </p:animMotion>
                                  </p:childTnLst>
                                </p:cTn>
                              </p:par>
                              <p:par>
                                <p:cTn id="10" presetID="22" presetClass="entr" presetSubtype="8" fill="hold"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left)">
                                      <p:cBhvr>
                                        <p:cTn id="18" dur="500"/>
                                        <p:tgtEl>
                                          <p:spTgt spid="3">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4288" y="286077"/>
            <a:ext cx="1800325" cy="523220"/>
          </a:xfrm>
        </p:spPr>
        <p:txBody>
          <a:bodyPr/>
          <a:lstStyle/>
          <a:p>
            <a:pPr>
              <a:defRPr/>
            </a:pPr>
            <a:r>
              <a:rPr lang="zh-CN" altLang="zh-CN" dirty="0"/>
              <a:t>媒体查询</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a:t>媒体</a:t>
            </a:r>
            <a:r>
              <a:rPr lang="zh-CN" altLang="zh-CN" dirty="0" smtClean="0"/>
              <a:t>类型</a:t>
            </a:r>
            <a:endParaRPr lang="en-US" altLang="zh-CN" dirty="0" smtClean="0"/>
          </a:p>
          <a:p>
            <a:pPr>
              <a:defRPr/>
            </a:pPr>
            <a:r>
              <a:rPr lang="zh-CN" altLang="zh-CN" dirty="0"/>
              <a:t>媒体</a:t>
            </a:r>
            <a:r>
              <a:rPr lang="zh-CN" altLang="zh-CN" dirty="0" smtClean="0"/>
              <a:t>特性</a:t>
            </a:r>
            <a:endParaRPr lang="en-US" altLang="zh-CN" dirty="0" smtClean="0"/>
          </a:p>
          <a:p>
            <a:pPr>
              <a:defRPr/>
            </a:pPr>
            <a:r>
              <a:rPr lang="zh-CN" altLang="zh-CN" dirty="0"/>
              <a:t>关键词</a:t>
            </a: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27</a:t>
            </a:fld>
            <a:r>
              <a:rPr lang="en-US" altLang="zh-CN" smtClean="0"/>
              <a:t>/45</a:t>
            </a:r>
            <a:endParaRPr lang="zh-CN" altLang="en-US" dirty="0"/>
          </a:p>
        </p:txBody>
      </p:sp>
    </p:spTree>
    <p:extLst>
      <p:ext uri="{BB962C8B-B14F-4D97-AF65-F5344CB8AC3E}">
        <p14:creationId xmlns:p14="http://schemas.microsoft.com/office/powerpoint/2010/main" val="8584322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86644" y="286077"/>
            <a:ext cx="1677969" cy="523220"/>
          </a:xfrm>
        </p:spPr>
        <p:txBody>
          <a:bodyPr/>
          <a:lstStyle/>
          <a:p>
            <a:pPr>
              <a:defRPr/>
            </a:pPr>
            <a:r>
              <a:rPr lang="zh-CN" altLang="zh-CN" dirty="0"/>
              <a:t>媒体类型</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a:t>在</a:t>
            </a:r>
            <a:r>
              <a:rPr lang="en-US" altLang="zh-CN" dirty="0"/>
              <a:t>CSS2</a:t>
            </a:r>
            <a:r>
              <a:rPr lang="zh-CN" altLang="zh-CN" dirty="0"/>
              <a:t>中常遇到的媒体类型</a:t>
            </a:r>
            <a:r>
              <a:rPr lang="zh-CN" altLang="zh-CN" dirty="0" smtClean="0"/>
              <a:t>是</a:t>
            </a:r>
            <a:endParaRPr lang="en-US" altLang="zh-CN" dirty="0" smtClean="0"/>
          </a:p>
          <a:p>
            <a:pPr lvl="1">
              <a:defRPr/>
            </a:pPr>
            <a:r>
              <a:rPr lang="en-US" altLang="zh-CN" dirty="0" smtClean="0"/>
              <a:t>All</a:t>
            </a:r>
            <a:r>
              <a:rPr lang="zh-CN" altLang="zh-CN" dirty="0"/>
              <a:t>（全部</a:t>
            </a:r>
            <a:r>
              <a:rPr lang="zh-CN" altLang="zh-CN" dirty="0" smtClean="0"/>
              <a:t>）</a:t>
            </a:r>
            <a:endParaRPr lang="en-US" altLang="zh-CN" dirty="0" smtClean="0"/>
          </a:p>
          <a:p>
            <a:pPr lvl="1">
              <a:defRPr/>
            </a:pPr>
            <a:r>
              <a:rPr lang="en-US" altLang="zh-CN" dirty="0" smtClean="0"/>
              <a:t>Screen</a:t>
            </a:r>
            <a:r>
              <a:rPr lang="zh-CN" altLang="zh-CN" dirty="0"/>
              <a:t>（屏幕</a:t>
            </a:r>
            <a:r>
              <a:rPr lang="zh-CN" altLang="zh-CN" dirty="0" smtClean="0"/>
              <a:t>）</a:t>
            </a:r>
            <a:endParaRPr lang="en-US" altLang="zh-CN" dirty="0" smtClean="0"/>
          </a:p>
          <a:p>
            <a:pPr lvl="1">
              <a:defRPr/>
            </a:pPr>
            <a:r>
              <a:rPr lang="en-US" altLang="zh-CN" dirty="0" smtClean="0"/>
              <a:t>Print</a:t>
            </a:r>
            <a:r>
              <a:rPr lang="zh-CN" altLang="zh-CN" dirty="0"/>
              <a:t>（页面打印或打印预览模式</a:t>
            </a:r>
            <a:r>
              <a:rPr lang="zh-CN" altLang="zh-CN" dirty="0" smtClean="0"/>
              <a:t>）</a:t>
            </a:r>
            <a:endParaRPr lang="en-US" altLang="zh-CN" dirty="0" smtClean="0"/>
          </a:p>
          <a:p>
            <a:pPr>
              <a:defRPr/>
            </a:pPr>
            <a:r>
              <a:rPr lang="zh-CN" altLang="zh-CN" dirty="0" smtClean="0"/>
              <a:t>实际上</a:t>
            </a:r>
            <a:r>
              <a:rPr lang="zh-CN" altLang="zh-CN" dirty="0"/>
              <a:t>媒体类型不止这三种，</a:t>
            </a:r>
            <a:r>
              <a:rPr lang="en-US" altLang="zh-CN" dirty="0"/>
              <a:t>W3C</a:t>
            </a:r>
            <a:r>
              <a:rPr lang="zh-CN" altLang="zh-CN" dirty="0"/>
              <a:t>共列出</a:t>
            </a:r>
            <a:r>
              <a:rPr lang="en-US" altLang="zh-CN" dirty="0"/>
              <a:t>10</a:t>
            </a:r>
            <a:r>
              <a:rPr lang="zh-CN" altLang="zh-CN" dirty="0"/>
              <a:t>种媒体类型</a:t>
            </a: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aphicFrame>
        <p:nvGraphicFramePr>
          <p:cNvPr id="6" name="Group 29"/>
          <p:cNvGraphicFramePr>
            <a:graphicFrameLocks noGrp="1"/>
          </p:cNvGraphicFramePr>
          <p:nvPr>
            <p:extLst>
              <p:ext uri="{D42A27DB-BD31-4B8C-83A1-F6EECF244321}">
                <p14:modId xmlns:p14="http://schemas.microsoft.com/office/powerpoint/2010/main" val="2673758593"/>
              </p:ext>
            </p:extLst>
          </p:nvPr>
        </p:nvGraphicFramePr>
        <p:xfrm>
          <a:off x="723656" y="1214422"/>
          <a:ext cx="7848872" cy="4728546"/>
        </p:xfrm>
        <a:graphic>
          <a:graphicData uri="http://schemas.openxmlformats.org/drawingml/2006/table">
            <a:tbl>
              <a:tblPr firstRow="1" bandRow="1">
                <a:tableStyleId>{5C22544A-7EE6-4342-B048-85BDC9FD1C3A}</a:tableStyleId>
              </a:tblPr>
              <a:tblGrid>
                <a:gridCol w="1388672"/>
                <a:gridCol w="6460200"/>
              </a:tblGrid>
              <a:tr h="41650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Arial" charset="0"/>
                          <a:ea typeface="黑体" pitchFamily="2" charset="-122"/>
                        </a:rPr>
                        <a:t>值</a:t>
                      </a:r>
                    </a:p>
                  </a:txBody>
                  <a:tcPr marL="91439" marR="91439"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bg1"/>
                          </a:solidFill>
                          <a:effectLst/>
                          <a:latin typeface="Arial" charset="0"/>
                          <a:ea typeface="黑体" pitchFamily="2" charset="-122"/>
                        </a:rPr>
                        <a:t>设备类型</a:t>
                      </a:r>
                    </a:p>
                  </a:txBody>
                  <a:tcPr marL="91439" marR="91439"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511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dk1"/>
                          </a:solidFill>
                          <a:latin typeface="+mn-lt"/>
                          <a:ea typeface="+mn-ea"/>
                          <a:cs typeface="+mn-cs"/>
                        </a:rPr>
                        <a:t>All</a:t>
                      </a:r>
                      <a:endParaRPr lang="zh-CN" altLang="zh-CN" sz="1800" b="1" kern="1200" dirty="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latin typeface="+mn-lt"/>
                          <a:ea typeface="+mn-ea"/>
                          <a:cs typeface="+mn-cs"/>
                        </a:rPr>
                        <a:t>所有设备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11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dk1"/>
                          </a:solidFill>
                          <a:latin typeface="+mn-lt"/>
                          <a:ea typeface="+mn-ea"/>
                          <a:cs typeface="+mn-cs"/>
                        </a:rPr>
                        <a:t>Braille</a:t>
                      </a:r>
                      <a:endParaRPr lang="zh-CN" altLang="zh-CN" sz="1800" b="1" kern="1200" dirty="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latin typeface="+mn-lt"/>
                          <a:ea typeface="+mn-ea"/>
                          <a:cs typeface="+mn-cs"/>
                        </a:rPr>
                        <a:t>盲人用点字法触觉回馈设备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11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dk1"/>
                          </a:solidFill>
                          <a:latin typeface="+mn-lt"/>
                          <a:ea typeface="+mn-ea"/>
                          <a:cs typeface="+mn-cs"/>
                        </a:rPr>
                        <a:t>Embossed</a:t>
                      </a:r>
                      <a:endParaRPr lang="zh-CN" altLang="zh-CN" sz="1800" b="1" kern="1200" dirty="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盲人</a:t>
                      </a:r>
                      <a:r>
                        <a:rPr lang="zh-CN" altLang="zh-CN" sz="1800" b="1" kern="1200" dirty="0">
                          <a:solidFill>
                            <a:schemeClr val="dk1"/>
                          </a:solidFill>
                          <a:latin typeface="+mn-lt"/>
                          <a:ea typeface="+mn-ea"/>
                          <a:cs typeface="+mn-cs"/>
                        </a:rPr>
                        <a:t>打印机</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11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dk1"/>
                          </a:solidFill>
                          <a:latin typeface="+mn-lt"/>
                          <a:ea typeface="+mn-ea"/>
                          <a:cs typeface="+mn-cs"/>
                        </a:rPr>
                        <a:t>Handheld</a:t>
                      </a:r>
                      <a:endParaRPr lang="zh-CN" altLang="zh-CN" sz="1800" b="1" kern="120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latin typeface="+mn-lt"/>
                          <a:ea typeface="+mn-ea"/>
                          <a:cs typeface="+mn-cs"/>
                        </a:rPr>
                        <a:t>便携设备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3510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a:solidFill>
                            <a:schemeClr val="dk1"/>
                          </a:solidFill>
                          <a:latin typeface="+mn-lt"/>
                          <a:ea typeface="+mn-ea"/>
                          <a:cs typeface="+mn-cs"/>
                        </a:rPr>
                        <a:t>Print</a:t>
                      </a:r>
                      <a:endParaRPr lang="zh-CN" altLang="zh-CN" sz="1800" b="1" kern="1200" dirty="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dk1"/>
                          </a:solidFill>
                          <a:latin typeface="+mn-lt"/>
                          <a:ea typeface="+mn-ea"/>
                          <a:cs typeface="+mn-cs"/>
                        </a:rPr>
                        <a:t>打印用纸或打印预览视图</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3510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dk1"/>
                          </a:solidFill>
                          <a:latin typeface="+mn-lt"/>
                          <a:ea typeface="+mn-ea"/>
                          <a:cs typeface="+mn-cs"/>
                        </a:rPr>
                        <a:t>Projection</a:t>
                      </a:r>
                      <a:endParaRPr lang="zh-CN" altLang="zh-CN" sz="1800" b="1" kern="120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各种</a:t>
                      </a:r>
                      <a:r>
                        <a:rPr lang="zh-CN" altLang="zh-CN" sz="1800" b="1" kern="1200" dirty="0">
                          <a:solidFill>
                            <a:schemeClr val="dk1"/>
                          </a:solidFill>
                          <a:latin typeface="+mn-lt"/>
                          <a:ea typeface="+mn-ea"/>
                          <a:cs typeface="+mn-cs"/>
                        </a:rPr>
                        <a:t>投影设备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3510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dk1"/>
                          </a:solidFill>
                          <a:latin typeface="+mn-lt"/>
                          <a:ea typeface="+mn-ea"/>
                          <a:cs typeface="+mn-cs"/>
                        </a:rPr>
                        <a:t>Screen</a:t>
                      </a:r>
                      <a:endParaRPr lang="zh-CN" altLang="zh-CN" sz="1800" b="1" kern="120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电脑</a:t>
                      </a:r>
                      <a:r>
                        <a:rPr lang="zh-CN" altLang="zh-CN" sz="1800" b="1" kern="1200" dirty="0">
                          <a:solidFill>
                            <a:schemeClr val="dk1"/>
                          </a:solidFill>
                          <a:latin typeface="+mn-lt"/>
                          <a:ea typeface="+mn-ea"/>
                          <a:cs typeface="+mn-cs"/>
                        </a:rPr>
                        <a:t>显示器</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3510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dk1"/>
                          </a:solidFill>
                          <a:latin typeface="+mn-lt"/>
                          <a:ea typeface="+mn-ea"/>
                          <a:cs typeface="+mn-cs"/>
                        </a:rPr>
                        <a:t>Speech</a:t>
                      </a:r>
                      <a:endParaRPr lang="zh-CN" altLang="zh-CN" sz="1800" b="1" kern="120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语音</a:t>
                      </a:r>
                      <a:r>
                        <a:rPr lang="zh-CN" altLang="zh-CN" sz="1800" b="1" kern="1200" dirty="0">
                          <a:solidFill>
                            <a:schemeClr val="dk1"/>
                          </a:solidFill>
                          <a:latin typeface="+mn-lt"/>
                          <a:ea typeface="+mn-ea"/>
                          <a:cs typeface="+mn-cs"/>
                        </a:rPr>
                        <a:t>或音频合成器</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35109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a:solidFill>
                            <a:schemeClr val="dk1"/>
                          </a:solidFill>
                          <a:latin typeface="+mn-lt"/>
                          <a:ea typeface="+mn-ea"/>
                          <a:cs typeface="+mn-cs"/>
                        </a:rPr>
                        <a:t>Tv</a:t>
                      </a:r>
                      <a:endParaRPr lang="zh-CN" altLang="zh-CN" sz="1800" b="1" kern="120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电视机</a:t>
                      </a:r>
                      <a:r>
                        <a:rPr lang="zh-CN" altLang="zh-CN" sz="1800" b="1" kern="1200" dirty="0">
                          <a:solidFill>
                            <a:schemeClr val="dk1"/>
                          </a:solidFill>
                          <a:latin typeface="+mn-lt"/>
                          <a:ea typeface="+mn-ea"/>
                          <a:cs typeface="+mn-cs"/>
                        </a:rPr>
                        <a:t>类型设备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1131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err="1">
                          <a:solidFill>
                            <a:schemeClr val="dk1"/>
                          </a:solidFill>
                          <a:latin typeface="+mn-lt"/>
                          <a:ea typeface="+mn-ea"/>
                          <a:cs typeface="+mn-cs"/>
                        </a:rPr>
                        <a:t>Tty</a:t>
                      </a:r>
                      <a:endParaRPr lang="zh-CN" altLang="zh-CN" sz="1800" b="1" kern="1200" dirty="0">
                        <a:solidFill>
                          <a:schemeClr val="dk1"/>
                        </a:solidFill>
                        <a:latin typeface="+mn-lt"/>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800" b="1" kern="1200" dirty="0" smtClean="0">
                          <a:solidFill>
                            <a:schemeClr val="dk1"/>
                          </a:solidFill>
                          <a:latin typeface="+mn-lt"/>
                          <a:ea typeface="+mn-ea"/>
                          <a:cs typeface="+mn-cs"/>
                        </a:rPr>
                        <a:t>使用</a:t>
                      </a:r>
                      <a:r>
                        <a:rPr lang="zh-CN" altLang="zh-CN" sz="1800" b="1" kern="1200" dirty="0">
                          <a:solidFill>
                            <a:schemeClr val="dk1"/>
                          </a:solidFill>
                          <a:latin typeface="+mn-lt"/>
                          <a:ea typeface="+mn-ea"/>
                          <a:cs typeface="+mn-cs"/>
                        </a:rPr>
                        <a:t>固定密度字母栅格的媒介，比如电传打字机和终端</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28</a:t>
            </a:fld>
            <a:r>
              <a:rPr lang="en-US" altLang="zh-CN" smtClean="0"/>
              <a:t>/45</a:t>
            </a:r>
            <a:endParaRPr lang="zh-CN" altLang="en-US" dirty="0"/>
          </a:p>
        </p:txBody>
      </p:sp>
    </p:spTree>
    <p:extLst>
      <p:ext uri="{BB962C8B-B14F-4D97-AF65-F5344CB8AC3E}">
        <p14:creationId xmlns:p14="http://schemas.microsoft.com/office/powerpoint/2010/main" val="2133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6096" y="188640"/>
            <a:ext cx="3528517" cy="792088"/>
          </a:xfrm>
        </p:spPr>
        <p:txBody>
          <a:bodyPr/>
          <a:lstStyle/>
          <a:p>
            <a:pPr>
              <a:defRPr/>
            </a:pPr>
            <a:r>
              <a:rPr lang="zh-CN" altLang="zh-CN" dirty="0"/>
              <a:t>媒体</a:t>
            </a:r>
            <a:r>
              <a:rPr lang="zh-CN" altLang="zh-CN" dirty="0" smtClean="0"/>
              <a:t>类型</a:t>
            </a:r>
            <a:r>
              <a:rPr lang="zh-CN" altLang="en-US" dirty="0" smtClean="0"/>
              <a:t>的引入方式</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en-US" altLang="zh-CN" dirty="0"/>
              <a:t>@media</a:t>
            </a:r>
            <a:r>
              <a:rPr lang="zh-CN" altLang="zh-CN" dirty="0" smtClean="0"/>
              <a:t>方式</a:t>
            </a:r>
            <a:endParaRPr lang="en-US" altLang="zh-CN" dirty="0"/>
          </a:p>
          <a:p>
            <a:pPr>
              <a:defRPr/>
            </a:pPr>
            <a:endParaRPr lang="en-US" altLang="zh-CN" dirty="0" smtClean="0"/>
          </a:p>
          <a:p>
            <a:pPr>
              <a:defRPr/>
            </a:pPr>
            <a:endParaRPr lang="en-US" altLang="zh-CN" dirty="0" smtClean="0"/>
          </a:p>
          <a:p>
            <a:pPr>
              <a:defRPr/>
            </a:pPr>
            <a:endParaRPr lang="en-US" altLang="zh-CN" dirty="0" smtClean="0"/>
          </a:p>
          <a:p>
            <a:pPr>
              <a:defRPr/>
            </a:pPr>
            <a:endParaRPr lang="en-US" altLang="zh-CN" dirty="0" smtClean="0"/>
          </a:p>
          <a:p>
            <a:pPr>
              <a:defRPr/>
            </a:pPr>
            <a:r>
              <a:rPr lang="en-US" altLang="zh-CN" dirty="0" smtClean="0"/>
              <a:t>link</a:t>
            </a:r>
            <a:r>
              <a:rPr lang="zh-CN" altLang="zh-CN" dirty="0"/>
              <a:t>方法</a:t>
            </a:r>
            <a:endParaRPr lang="en-US" altLang="zh-CN" dirty="0">
              <a:solidFill>
                <a:srgbClr val="FF0000"/>
              </a:solidFill>
            </a:endParaRPr>
          </a:p>
          <a:p>
            <a:pPr>
              <a:defRPr/>
            </a:pPr>
            <a:endParaRPr lang="en-US" altLang="zh-CN" dirty="0" smtClean="0">
              <a:solidFill>
                <a:srgbClr val="FF0000"/>
              </a:solidFill>
            </a:endParaRPr>
          </a:p>
          <a:p>
            <a:pPr>
              <a:defRPr/>
            </a:pPr>
            <a:endParaRPr lang="en-US" altLang="zh-CN" dirty="0" smtClean="0">
              <a:solidFill>
                <a:srgbClr val="FF0000"/>
              </a:solidFill>
            </a:endParaRPr>
          </a:p>
          <a:p>
            <a:pPr>
              <a:defRPr/>
            </a:pPr>
            <a:endParaRPr lang="en-US" altLang="zh-CN" dirty="0" smtClean="0">
              <a:solidFill>
                <a:srgbClr val="FF0000"/>
              </a:solidFill>
            </a:endParaRPr>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AutoShape 7"/>
          <p:cNvSpPr>
            <a:spLocks noChangeArrowheads="1"/>
          </p:cNvSpPr>
          <p:nvPr/>
        </p:nvSpPr>
        <p:spPr bwMode="auto">
          <a:xfrm>
            <a:off x="1142976" y="1643050"/>
            <a:ext cx="7715304" cy="135732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@media </a:t>
            </a:r>
            <a:r>
              <a:rPr lang="zh-CN" altLang="en-US" b="1" dirty="0" smtClean="0">
                <a:solidFill>
                  <a:srgbClr val="FF0000"/>
                </a:solidFill>
                <a:latin typeface="+mn-lt"/>
              </a:rPr>
              <a:t>媒体类型 </a:t>
            </a:r>
            <a:r>
              <a:rPr lang="en-US" altLang="zh-CN" b="1" dirty="0" smtClean="0">
                <a:solidFill>
                  <a:schemeClr val="accent5">
                    <a:lumMod val="10000"/>
                  </a:schemeClr>
                </a:solidFill>
                <a:latin typeface="+mn-lt"/>
              </a:rPr>
              <a: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a:t>
            </a:r>
            <a:r>
              <a:rPr lang="zh-CN" altLang="en-US" b="1" dirty="0" smtClean="0">
                <a:solidFill>
                  <a:schemeClr val="accent5">
                    <a:lumMod val="10000"/>
                  </a:schemeClr>
                </a:solidFill>
                <a:latin typeface="+mn-lt"/>
              </a:rPr>
              <a:t>选择器</a:t>
            </a:r>
            <a:r>
              <a:rPr lang="en-US" altLang="zh-CN" b="1" dirty="0" smtClean="0">
                <a:solidFill>
                  <a:schemeClr val="accent5">
                    <a:lumMod val="10000"/>
                  </a:schemeClr>
                </a:solidFill>
                <a:latin typeface="+mn-lt"/>
              </a:rPr>
              <a:t>{ /*</a:t>
            </a:r>
            <a:r>
              <a:rPr lang="zh-CN" altLang="en-US" b="1" dirty="0" smtClean="0">
                <a:solidFill>
                  <a:schemeClr val="accent5">
                    <a:lumMod val="10000"/>
                  </a:schemeClr>
                </a:solidFill>
                <a:latin typeface="+mn-lt"/>
              </a:rPr>
              <a:t>样式代码写在这里</a:t>
            </a:r>
            <a:r>
              <a:rPr lang="en-US" altLang="zh-CN" b="1" dirty="0" smtClean="0">
                <a:solidFill>
                  <a:schemeClr val="accent5">
                    <a:lumMod val="10000"/>
                  </a:schemeClr>
                </a:solidFill>
                <a:latin typeface="+mn-lt"/>
              </a:rPr>
              <a: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t>
            </a:r>
            <a:endParaRPr lang="zh-CN" altLang="zh-CN" b="1" dirty="0" smtClean="0">
              <a:solidFill>
                <a:schemeClr val="accent5">
                  <a:lumMod val="10000"/>
                </a:schemeClr>
              </a:solidFill>
              <a:latin typeface="+mn-lt"/>
            </a:endParaRPr>
          </a:p>
        </p:txBody>
      </p:sp>
      <p:sp>
        <p:nvSpPr>
          <p:cNvPr id="6" name="AutoShape 7"/>
          <p:cNvSpPr>
            <a:spLocks noChangeArrowheads="1"/>
          </p:cNvSpPr>
          <p:nvPr/>
        </p:nvSpPr>
        <p:spPr bwMode="auto">
          <a:xfrm>
            <a:off x="1142976" y="4143380"/>
            <a:ext cx="7715304" cy="50006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&lt;link  </a:t>
            </a:r>
            <a:r>
              <a:rPr lang="en-US" altLang="zh-CN" b="1" dirty="0" err="1" smtClean="0">
                <a:solidFill>
                  <a:schemeClr val="accent5">
                    <a:lumMod val="10000"/>
                  </a:schemeClr>
                </a:solidFill>
                <a:latin typeface="+mn-lt"/>
              </a:rPr>
              <a:t>rel</a:t>
            </a:r>
            <a:r>
              <a:rPr lang="en-US" altLang="zh-CN" b="1" dirty="0" smtClean="0">
                <a:solidFill>
                  <a:schemeClr val="accent5">
                    <a:lumMod val="10000"/>
                  </a:schemeClr>
                </a:solidFill>
                <a:latin typeface="+mn-lt"/>
              </a:rPr>
              <a:t>="</a:t>
            </a:r>
            <a:r>
              <a:rPr lang="en-US" altLang="zh-CN" b="1" dirty="0" err="1" smtClean="0">
                <a:solidFill>
                  <a:schemeClr val="accent5">
                    <a:lumMod val="10000"/>
                  </a:schemeClr>
                </a:solidFill>
                <a:latin typeface="+mn-lt"/>
              </a:rPr>
              <a:t>stylesheet</a:t>
            </a:r>
            <a:r>
              <a:rPr lang="en-US" altLang="zh-CN" b="1" dirty="0" smtClean="0">
                <a:solidFill>
                  <a:schemeClr val="accent5">
                    <a:lumMod val="10000"/>
                  </a:schemeClr>
                </a:solidFill>
                <a:latin typeface="+mn-lt"/>
              </a:rPr>
              <a:t>"  </a:t>
            </a:r>
            <a:r>
              <a:rPr lang="en-US" altLang="zh-CN" b="1" dirty="0" err="1" smtClean="0">
                <a:solidFill>
                  <a:schemeClr val="accent5">
                    <a:lumMod val="10000"/>
                  </a:schemeClr>
                </a:solidFill>
                <a:latin typeface="+mn-lt"/>
              </a:rPr>
              <a:t>href</a:t>
            </a:r>
            <a:r>
              <a:rPr lang="en-US" altLang="zh-CN" b="1" dirty="0" smtClean="0">
                <a:solidFill>
                  <a:schemeClr val="accent5">
                    <a:lumMod val="10000"/>
                  </a:schemeClr>
                </a:solidFill>
                <a:latin typeface="+mn-lt"/>
              </a:rPr>
              <a:t>="style1.css"  </a:t>
            </a:r>
            <a:r>
              <a:rPr lang="en-US" altLang="zh-CN" b="1" dirty="0" smtClean="0">
                <a:solidFill>
                  <a:srgbClr val="FF0000"/>
                </a:solidFill>
                <a:latin typeface="+mn-lt"/>
              </a:rPr>
              <a:t>media="</a:t>
            </a:r>
            <a:r>
              <a:rPr lang="zh-CN" altLang="en-US" b="1" dirty="0" smtClean="0">
                <a:solidFill>
                  <a:srgbClr val="FF0000"/>
                </a:solidFill>
                <a:latin typeface="+mn-lt"/>
              </a:rPr>
              <a:t>媒体类型</a:t>
            </a:r>
            <a:r>
              <a:rPr lang="en-US" altLang="zh-CN" b="1" dirty="0" smtClean="0">
                <a:solidFill>
                  <a:srgbClr val="FF0000"/>
                </a:solidFill>
                <a:latin typeface="+mn-lt"/>
              </a:rPr>
              <a:t>" </a:t>
            </a:r>
            <a:r>
              <a:rPr lang="en-US" altLang="zh-CN" b="1" dirty="0" smtClean="0">
                <a:solidFill>
                  <a:schemeClr val="accent5">
                    <a:lumMod val="10000"/>
                  </a:schemeClr>
                </a:solidFill>
                <a:latin typeface="+mn-lt"/>
              </a:rPr>
              <a:t>/&gt;</a:t>
            </a:r>
            <a:endParaRPr lang="zh-CN" altLang="zh-CN" b="1" dirty="0" smtClean="0">
              <a:solidFill>
                <a:schemeClr val="accent5">
                  <a:lumMod val="10000"/>
                </a:schemeClr>
              </a:solidFill>
              <a:latin typeface="+mn-lt"/>
            </a:endParaRPr>
          </a:p>
        </p:txBody>
      </p:sp>
      <p:grpSp>
        <p:nvGrpSpPr>
          <p:cNvPr id="7" name="组合 71"/>
          <p:cNvGrpSpPr>
            <a:grpSpLocks/>
          </p:cNvGrpSpPr>
          <p:nvPr/>
        </p:nvGrpSpPr>
        <p:grpSpPr bwMode="auto">
          <a:xfrm>
            <a:off x="71413" y="785794"/>
            <a:ext cx="1000125" cy="400050"/>
            <a:chOff x="1000100" y="1801286"/>
            <a:chExt cx="1000132" cy="400110"/>
          </a:xfrm>
        </p:grpSpPr>
        <p:pic>
          <p:nvPicPr>
            <p:cNvPr id="8"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1806293"/>
              <a:ext cx="422603" cy="39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300140" y="1801286"/>
              <a:ext cx="700092"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grpSp>
      <p:sp>
        <p:nvSpPr>
          <p:cNvPr id="10" name="灯片编号占位符 9"/>
          <p:cNvSpPr>
            <a:spLocks noGrp="1"/>
          </p:cNvSpPr>
          <p:nvPr>
            <p:ph type="sldNum" sz="quarter" idx="10"/>
          </p:nvPr>
        </p:nvSpPr>
        <p:spPr/>
        <p:txBody>
          <a:bodyPr/>
          <a:lstStyle/>
          <a:p>
            <a:pPr>
              <a:defRPr/>
            </a:pPr>
            <a:fld id="{D4C544AB-AF4C-4A74-B638-213FBE600845}" type="slidenum">
              <a:rPr lang="zh-CN" altLang="en-US" smtClean="0"/>
              <a:pPr>
                <a:defRPr/>
              </a:pPr>
              <a:t>29</a:t>
            </a:fld>
            <a:r>
              <a:rPr lang="en-US" altLang="zh-CN" smtClean="0"/>
              <a:t>/45</a:t>
            </a:r>
            <a:endParaRPr lang="zh-CN" altLang="en-US" dirty="0"/>
          </a:p>
        </p:txBody>
      </p:sp>
    </p:spTree>
    <p:extLst>
      <p:ext uri="{BB962C8B-B14F-4D97-AF65-F5344CB8AC3E}">
        <p14:creationId xmlns:p14="http://schemas.microsoft.com/office/powerpoint/2010/main" val="10217973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a:xfrm>
            <a:off x="7092950" y="285750"/>
            <a:ext cx="1871663" cy="523875"/>
          </a:xfrm>
        </p:spPr>
        <p:txBody>
          <a:bodyPr/>
          <a:lstStyle/>
          <a:p>
            <a:pPr eaLnBrk="1" hangingPunct="1"/>
            <a:r>
              <a:rPr smtClean="0">
                <a:solidFill>
                  <a:srgbClr val="121F55"/>
                </a:solidFill>
              </a:rPr>
              <a:t>本课目标</a:t>
            </a:r>
          </a:p>
        </p:txBody>
      </p:sp>
      <p:sp>
        <p:nvSpPr>
          <p:cNvPr id="10243" name="内容占位符 2"/>
          <p:cNvSpPr>
            <a:spLocks noGrp="1"/>
          </p:cNvSpPr>
          <p:nvPr>
            <p:ph idx="1"/>
          </p:nvPr>
        </p:nvSpPr>
        <p:spPr>
          <a:xfrm>
            <a:off x="784225" y="1214438"/>
            <a:ext cx="7645400" cy="5143500"/>
          </a:xfrm>
        </p:spPr>
        <p:txBody>
          <a:bodyPr/>
          <a:lstStyle/>
          <a:p>
            <a:pPr eaLnBrk="1" hangingPunct="1">
              <a:defRPr/>
            </a:pPr>
            <a:r>
              <a:rPr lang="zh-CN" altLang="en-US" dirty="0" smtClean="0"/>
              <a:t>学完本门课程后，你能够</a:t>
            </a:r>
            <a:endParaRPr lang="en-US" altLang="zh-CN" dirty="0" smtClean="0"/>
          </a:p>
          <a:p>
            <a:pPr eaLnBrk="1" hangingPunct="1">
              <a:defRPr/>
            </a:pPr>
            <a:endParaRPr lang="zh-CN" altLang="en-US" dirty="0" smtClean="0"/>
          </a:p>
        </p:txBody>
      </p:sp>
      <p:sp>
        <p:nvSpPr>
          <p:cNvPr id="7" name="矩形 6"/>
          <p:cNvSpPr/>
          <p:nvPr/>
        </p:nvSpPr>
        <p:spPr bwMode="auto">
          <a:xfrm>
            <a:off x="1285875" y="1966382"/>
            <a:ext cx="6786563" cy="676800"/>
          </a:xfrm>
          <a:prstGeom prst="rect">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smtClean="0">
                <a:solidFill>
                  <a:schemeClr val="bg1"/>
                </a:solidFill>
                <a:latin typeface="Arial"/>
                <a:ea typeface="黑体"/>
              </a:rPr>
              <a:t>掌握响应式布局技术</a:t>
            </a:r>
            <a:endParaRPr lang="zh-CN" altLang="en-US" sz="2400" b="1" kern="0" dirty="0">
              <a:solidFill>
                <a:schemeClr val="bg1"/>
              </a:solidFill>
              <a:latin typeface="Arial"/>
              <a:ea typeface="黑体"/>
            </a:endParaRPr>
          </a:p>
        </p:txBody>
      </p:sp>
      <p:sp>
        <p:nvSpPr>
          <p:cNvPr id="8" name="矩形 7"/>
          <p:cNvSpPr/>
          <p:nvPr/>
        </p:nvSpPr>
        <p:spPr bwMode="auto">
          <a:xfrm>
            <a:off x="1285875" y="3025425"/>
            <a:ext cx="6786563" cy="676800"/>
          </a:xfrm>
          <a:prstGeom prst="rect">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smtClean="0">
                <a:solidFill>
                  <a:schemeClr val="bg1"/>
                </a:solidFill>
                <a:latin typeface="Arial"/>
                <a:ea typeface="黑体"/>
              </a:rPr>
              <a:t>掌握</a:t>
            </a:r>
            <a:r>
              <a:rPr lang="en-US" altLang="zh-CN" sz="2400" b="1" kern="0" dirty="0" smtClean="0">
                <a:solidFill>
                  <a:schemeClr val="bg1"/>
                </a:solidFill>
                <a:latin typeface="Arial"/>
                <a:ea typeface="黑体"/>
              </a:rPr>
              <a:t>Bootstrap</a:t>
            </a:r>
            <a:r>
              <a:rPr lang="zh-CN" altLang="en-US" sz="2400" b="1" kern="0" dirty="0" smtClean="0">
                <a:solidFill>
                  <a:schemeClr val="bg1"/>
                </a:solidFill>
                <a:latin typeface="Arial"/>
                <a:ea typeface="黑体"/>
              </a:rPr>
              <a:t>前端框架</a:t>
            </a:r>
            <a:endParaRPr lang="zh-CN" altLang="en-US" sz="2400" b="1" kern="0" dirty="0">
              <a:solidFill>
                <a:schemeClr val="bg1"/>
              </a:solidFill>
              <a:latin typeface="Arial"/>
              <a:ea typeface="黑体"/>
            </a:endParaRPr>
          </a:p>
        </p:txBody>
      </p:sp>
      <p:sp>
        <p:nvSpPr>
          <p:cNvPr id="9" name="矩形 8"/>
          <p:cNvSpPr/>
          <p:nvPr/>
        </p:nvSpPr>
        <p:spPr bwMode="auto">
          <a:xfrm>
            <a:off x="1285875" y="4084468"/>
            <a:ext cx="6786563" cy="676800"/>
          </a:xfrm>
          <a:prstGeom prst="rect">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smtClean="0">
                <a:solidFill>
                  <a:schemeClr val="bg1"/>
                </a:solidFill>
                <a:latin typeface="Arial"/>
                <a:ea typeface="黑体"/>
              </a:rPr>
              <a:t>掌握移动</a:t>
            </a:r>
            <a:r>
              <a:rPr lang="en-US" altLang="zh-CN" sz="2400" b="1" kern="0" dirty="0" smtClean="0">
                <a:solidFill>
                  <a:schemeClr val="bg1"/>
                </a:solidFill>
                <a:latin typeface="Arial"/>
                <a:ea typeface="黑体"/>
              </a:rPr>
              <a:t>Web</a:t>
            </a:r>
            <a:r>
              <a:rPr lang="zh-CN" altLang="en-US" sz="2400" b="1" kern="0" dirty="0" smtClean="0">
                <a:solidFill>
                  <a:schemeClr val="bg1"/>
                </a:solidFill>
                <a:latin typeface="Arial"/>
                <a:ea typeface="黑体"/>
              </a:rPr>
              <a:t>网页以及特效开发</a:t>
            </a:r>
            <a:endParaRPr lang="zh-CN" altLang="en-US" sz="2400" b="1" kern="0" dirty="0">
              <a:solidFill>
                <a:schemeClr val="bg1"/>
              </a:solidFill>
              <a:latin typeface="Arial"/>
              <a:ea typeface="黑体"/>
            </a:endParaRPr>
          </a:p>
        </p:txBody>
      </p:sp>
      <p:sp>
        <p:nvSpPr>
          <p:cNvPr id="10" name="矩形 9"/>
          <p:cNvSpPr/>
          <p:nvPr/>
        </p:nvSpPr>
        <p:spPr bwMode="auto">
          <a:xfrm>
            <a:off x="1285875" y="5143512"/>
            <a:ext cx="6786563" cy="676800"/>
          </a:xfrm>
          <a:prstGeom prst="rect">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anchor="ctr"/>
          <a:lstStyle/>
          <a:p>
            <a:pPr marL="742950" lvl="1" indent="-285750">
              <a:spcBef>
                <a:spcPct val="20000"/>
              </a:spcBef>
              <a:buClr>
                <a:srgbClr val="233DA9"/>
              </a:buClr>
              <a:buSzPct val="80000"/>
              <a:defRPr/>
            </a:pPr>
            <a:r>
              <a:rPr lang="zh-CN" altLang="en-US" sz="2400" b="1" kern="0" dirty="0" smtClean="0">
                <a:solidFill>
                  <a:schemeClr val="bg1"/>
                </a:solidFill>
                <a:latin typeface="Arial"/>
                <a:ea typeface="黑体"/>
              </a:rPr>
              <a:t>学会开发简单的</a:t>
            </a:r>
            <a:r>
              <a:rPr lang="en-US" altLang="en-US" sz="2400" b="1" kern="0" dirty="0" smtClean="0">
                <a:solidFill>
                  <a:schemeClr val="bg1"/>
                </a:solidFill>
                <a:latin typeface="Arial"/>
                <a:ea typeface="黑体"/>
              </a:rPr>
              <a:t>Android</a:t>
            </a:r>
            <a:r>
              <a:rPr lang="zh-CN" altLang="en-US" sz="2400" b="1" kern="0" dirty="0" smtClean="0">
                <a:solidFill>
                  <a:schemeClr val="bg1"/>
                </a:solidFill>
                <a:latin typeface="Arial"/>
                <a:ea typeface="黑体"/>
              </a:rPr>
              <a:t>应用程序</a:t>
            </a:r>
            <a:endParaRPr lang="zh-CN" altLang="en-US" sz="2400" b="1" kern="0" dirty="0">
              <a:solidFill>
                <a:schemeClr val="bg1"/>
              </a:solidFill>
              <a:latin typeface="Arial"/>
              <a:ea typeface="黑体"/>
            </a:endParaRP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3</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125538"/>
            <a:ext cx="7645400" cy="5143500"/>
          </a:xfrm>
        </p:spPr>
        <p:txBody>
          <a:bodyPr/>
          <a:lstStyle/>
          <a:p>
            <a:pPr>
              <a:defRPr/>
            </a:pPr>
            <a:r>
              <a:rPr lang="zh-CN" altLang="zh-CN" dirty="0" smtClean="0"/>
              <a:t>是</a:t>
            </a:r>
            <a:r>
              <a:rPr lang="en-US" altLang="zh-CN" dirty="0"/>
              <a:t>CSS3</a:t>
            </a:r>
            <a:r>
              <a:rPr lang="zh-CN" altLang="zh-CN" dirty="0"/>
              <a:t>对媒体</a:t>
            </a:r>
            <a:r>
              <a:rPr lang="zh-CN" altLang="zh-CN" dirty="0" smtClean="0"/>
              <a:t>类型的</a:t>
            </a:r>
            <a:r>
              <a:rPr lang="zh-CN" altLang="zh-CN" dirty="0"/>
              <a:t>增强</a:t>
            </a:r>
            <a:r>
              <a:rPr lang="zh-CN" altLang="zh-CN" dirty="0" smtClean="0"/>
              <a:t>版</a:t>
            </a:r>
            <a:endParaRPr lang="en-US" altLang="zh-CN" dirty="0" smtClean="0"/>
          </a:p>
          <a:p>
            <a:pPr>
              <a:defRPr/>
            </a:pPr>
            <a:r>
              <a:rPr lang="zh-CN" altLang="zh-CN" dirty="0" smtClean="0"/>
              <a:t>可以将</a:t>
            </a:r>
            <a:r>
              <a:rPr lang="zh-CN" altLang="zh-CN" dirty="0"/>
              <a:t>媒体特性</a:t>
            </a:r>
            <a:r>
              <a:rPr lang="zh-CN" altLang="zh-CN" dirty="0" smtClean="0"/>
              <a:t>看成</a:t>
            </a:r>
            <a:endParaRPr lang="en-US" altLang="zh-CN" dirty="0" smtClean="0"/>
          </a:p>
          <a:p>
            <a:pPr lvl="1">
              <a:buNone/>
              <a:defRPr/>
            </a:pPr>
            <a:r>
              <a:rPr lang="zh-CN" altLang="zh-CN" sz="2000" dirty="0" smtClean="0"/>
              <a:t>“</a:t>
            </a:r>
            <a:r>
              <a:rPr lang="zh-CN" altLang="zh-CN" sz="2000" dirty="0"/>
              <a:t>媒体类型</a:t>
            </a:r>
            <a:r>
              <a:rPr lang="zh-CN" altLang="zh-CN" sz="2000" dirty="0" smtClean="0"/>
              <a:t>（</a:t>
            </a:r>
            <a:r>
              <a:rPr lang="zh-CN" altLang="zh-CN" sz="2000" dirty="0"/>
              <a:t>判断条件）</a:t>
            </a:r>
            <a:r>
              <a:rPr lang="en-US" altLang="zh-CN" sz="2000" dirty="0"/>
              <a:t>+ CSS</a:t>
            </a:r>
            <a:r>
              <a:rPr lang="zh-CN" altLang="zh-CN" sz="2000" dirty="0"/>
              <a:t>（符合条件的样式规则）”</a:t>
            </a:r>
            <a:endParaRPr lang="en-US" altLang="zh-CN" sz="2000"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2" name="标题 1"/>
          <p:cNvSpPr>
            <a:spLocks noGrp="1"/>
          </p:cNvSpPr>
          <p:nvPr>
            <p:ph type="title"/>
          </p:nvPr>
        </p:nvSpPr>
        <p:spPr>
          <a:xfrm>
            <a:off x="7020272" y="286077"/>
            <a:ext cx="1944341" cy="523220"/>
          </a:xfrm>
        </p:spPr>
        <p:txBody>
          <a:bodyPr/>
          <a:lstStyle/>
          <a:p>
            <a:pPr>
              <a:defRPr/>
            </a:pPr>
            <a:r>
              <a:rPr lang="zh-CN" altLang="zh-CN" dirty="0"/>
              <a:t>媒体特性</a:t>
            </a:r>
            <a:endParaRPr lang="en-US" altLang="zh-CN" dirty="0"/>
          </a:p>
        </p:txBody>
      </p:sp>
      <p:graphicFrame>
        <p:nvGraphicFramePr>
          <p:cNvPr id="6" name="Group 29"/>
          <p:cNvGraphicFramePr>
            <a:graphicFrameLocks noGrp="1"/>
          </p:cNvGraphicFramePr>
          <p:nvPr>
            <p:extLst>
              <p:ext uri="{D42A27DB-BD31-4B8C-83A1-F6EECF244321}">
                <p14:modId xmlns:p14="http://schemas.microsoft.com/office/powerpoint/2010/main" val="2977745616"/>
              </p:ext>
            </p:extLst>
          </p:nvPr>
        </p:nvGraphicFramePr>
        <p:xfrm>
          <a:off x="395537" y="1192722"/>
          <a:ext cx="8352927" cy="4379418"/>
        </p:xfrm>
        <a:graphic>
          <a:graphicData uri="http://schemas.openxmlformats.org/drawingml/2006/table">
            <a:tbl>
              <a:tblPr firstRow="1" bandRow="1">
                <a:tableStyleId>{5C22544A-7EE6-4342-B048-85BDC9FD1C3A}</a:tableStyleId>
              </a:tblPr>
              <a:tblGrid>
                <a:gridCol w="1576024"/>
                <a:gridCol w="2240399"/>
                <a:gridCol w="1224136"/>
                <a:gridCol w="3312368"/>
              </a:tblGrid>
              <a:tr h="52588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mn-lt"/>
                          <a:ea typeface="+mn-ea"/>
                        </a:rPr>
                        <a:t>属  性</a:t>
                      </a:r>
                    </a:p>
                  </a:txBody>
                  <a:tcPr marL="91439" marR="91439"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mn-lt"/>
                          <a:ea typeface="+mn-ea"/>
                        </a:rPr>
                        <a:t>值</a:t>
                      </a:r>
                    </a:p>
                  </a:txBody>
                  <a:tcPr marL="91439" marR="91439"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1800" b="1" i="0" u="none" strike="noStrike" cap="none" normalizeH="0" baseline="0" dirty="0" smtClean="0">
                          <a:ln>
                            <a:noFill/>
                          </a:ln>
                          <a:solidFill>
                            <a:schemeClr val="bg1"/>
                          </a:solidFill>
                          <a:effectLst/>
                          <a:latin typeface="+mn-lt"/>
                          <a:ea typeface="+mn-ea"/>
                        </a:rPr>
                        <a:t>Min/Max</a:t>
                      </a:r>
                      <a:endParaRPr kumimoji="0" lang="zh-CN" altLang="en-US" sz="1800" b="1" i="0" u="none" strike="noStrike" cap="none" normalizeH="0" baseline="0" dirty="0" smtClean="0">
                        <a:ln>
                          <a:noFill/>
                        </a:ln>
                        <a:solidFill>
                          <a:schemeClr val="bg1"/>
                        </a:solidFill>
                        <a:effectLst/>
                        <a:latin typeface="+mn-lt"/>
                        <a:ea typeface="+mn-ea"/>
                      </a:endParaRPr>
                    </a:p>
                  </a:txBody>
                  <a:tcPr marL="91439" marR="91439"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mn-lt"/>
                          <a:ea typeface="+mn-ea"/>
                        </a:rPr>
                        <a:t>描  述</a:t>
                      </a:r>
                    </a:p>
                  </a:txBody>
                  <a:tcPr marL="91439" marR="91439" anchor="ctr"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493056">
                <a:tc>
                  <a:txBody>
                    <a:bodyPr/>
                    <a:lstStyle/>
                    <a:p>
                      <a:pPr algn="ctr">
                        <a:lnSpc>
                          <a:spcPts val="1450"/>
                        </a:lnSpc>
                        <a:spcBef>
                          <a:spcPts val="780"/>
                        </a:spcBef>
                        <a:spcAft>
                          <a:spcPts val="780"/>
                        </a:spcAft>
                      </a:pPr>
                      <a:r>
                        <a:rPr lang="en-US" sz="1800" b="1" kern="900" dirty="0">
                          <a:effectLst/>
                          <a:latin typeface="+mn-lt"/>
                          <a:ea typeface="+mn-ea"/>
                          <a:cs typeface="Times New Roman"/>
                        </a:rPr>
                        <a:t>device-width</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Length</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设置屏幕的输出宽度</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00066">
                <a:tc>
                  <a:txBody>
                    <a:bodyPr/>
                    <a:lstStyle/>
                    <a:p>
                      <a:pPr algn="ctr">
                        <a:lnSpc>
                          <a:spcPts val="1450"/>
                        </a:lnSpc>
                        <a:spcBef>
                          <a:spcPts val="780"/>
                        </a:spcBef>
                        <a:spcAft>
                          <a:spcPts val="780"/>
                        </a:spcAft>
                      </a:pPr>
                      <a:r>
                        <a:rPr lang="en-US" sz="1800" b="1" kern="900" dirty="0">
                          <a:effectLst/>
                          <a:latin typeface="+mn-lt"/>
                          <a:ea typeface="+mn-ea"/>
                          <a:cs typeface="Times New Roman"/>
                        </a:rPr>
                        <a:t>device-height</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Length</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设置屏幕的输出高度</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00066">
                <a:tc>
                  <a:txBody>
                    <a:bodyPr/>
                    <a:lstStyle/>
                    <a:p>
                      <a:pPr algn="ctr">
                        <a:lnSpc>
                          <a:spcPts val="1450"/>
                        </a:lnSpc>
                        <a:spcBef>
                          <a:spcPts val="780"/>
                        </a:spcBef>
                        <a:spcAft>
                          <a:spcPts val="780"/>
                        </a:spcAft>
                      </a:pPr>
                      <a:r>
                        <a:rPr lang="en-US" sz="1800" b="1" kern="900">
                          <a:effectLst/>
                          <a:latin typeface="+mn-lt"/>
                          <a:ea typeface="+mn-ea"/>
                          <a:cs typeface="Times New Roman"/>
                        </a:rPr>
                        <a:t>width</a:t>
                      </a:r>
                      <a:endParaRPr lang="zh-CN" sz="1800" b="1" kern="90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Length</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渲染界面的宽度</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00066">
                <a:tc>
                  <a:txBody>
                    <a:bodyPr/>
                    <a:lstStyle/>
                    <a:p>
                      <a:pPr algn="ctr">
                        <a:lnSpc>
                          <a:spcPts val="1450"/>
                        </a:lnSpc>
                        <a:spcBef>
                          <a:spcPts val="780"/>
                        </a:spcBef>
                        <a:spcAft>
                          <a:spcPts val="780"/>
                        </a:spcAft>
                      </a:pPr>
                      <a:r>
                        <a:rPr lang="en-US" sz="1800" b="1" kern="900">
                          <a:effectLst/>
                          <a:latin typeface="+mn-lt"/>
                          <a:ea typeface="+mn-ea"/>
                          <a:cs typeface="Times New Roman"/>
                        </a:rPr>
                        <a:t>height</a:t>
                      </a:r>
                      <a:endParaRPr lang="zh-CN" sz="1800" b="1" kern="90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Length</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渲染界面的高度</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488598">
                <a:tc>
                  <a:txBody>
                    <a:bodyPr/>
                    <a:lstStyle/>
                    <a:p>
                      <a:pPr algn="ctr">
                        <a:lnSpc>
                          <a:spcPts val="1450"/>
                        </a:lnSpc>
                        <a:spcBef>
                          <a:spcPts val="780"/>
                        </a:spcBef>
                        <a:spcAft>
                          <a:spcPts val="780"/>
                        </a:spcAft>
                      </a:pPr>
                      <a:r>
                        <a:rPr lang="en-US" sz="1800" b="1" kern="900" dirty="0" smtClean="0">
                          <a:effectLst/>
                          <a:latin typeface="+mn-lt"/>
                          <a:ea typeface="+mn-ea"/>
                          <a:cs typeface="Times New Roman"/>
                        </a:rPr>
                        <a:t>Orientation</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Portrait/landscape</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No</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横屏或竖屏</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485070">
                <a:tc>
                  <a:txBody>
                    <a:bodyPr/>
                    <a:lstStyle/>
                    <a:p>
                      <a:pPr algn="ctr">
                        <a:lnSpc>
                          <a:spcPts val="1450"/>
                        </a:lnSpc>
                        <a:spcBef>
                          <a:spcPts val="780"/>
                        </a:spcBef>
                        <a:spcAft>
                          <a:spcPts val="780"/>
                        </a:spcAft>
                      </a:pPr>
                      <a:r>
                        <a:rPr lang="en-US" sz="1800" b="1" kern="900" dirty="0" smtClean="0">
                          <a:effectLst/>
                          <a:latin typeface="+mn-lt"/>
                          <a:ea typeface="+mn-ea"/>
                          <a:cs typeface="Times New Roman"/>
                        </a:rPr>
                        <a:t>Resolution</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分辨率（</a:t>
                      </a:r>
                      <a:r>
                        <a:rPr lang="en-US" sz="1800" b="1" kern="900" dirty="0">
                          <a:effectLst/>
                          <a:latin typeface="+mn-lt"/>
                          <a:ea typeface="+mn-ea"/>
                          <a:cs typeface="Times New Roman"/>
                        </a:rPr>
                        <a:t>dpi/</a:t>
                      </a:r>
                      <a:r>
                        <a:rPr lang="en-US" sz="1800" b="1" kern="900" dirty="0" err="1">
                          <a:effectLst/>
                          <a:latin typeface="+mn-lt"/>
                          <a:ea typeface="+mn-ea"/>
                          <a:cs typeface="Times New Roman"/>
                        </a:rPr>
                        <a:t>dpcm</a:t>
                      </a:r>
                      <a:r>
                        <a:rPr lang="zh-CN" sz="1800" b="1" kern="900" dirty="0">
                          <a:effectLst/>
                          <a:latin typeface="+mn-lt"/>
                          <a:ea typeface="+mn-ea"/>
                          <a:cs typeface="Times New Roman"/>
                        </a:rPr>
                        <a:t>）</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分辨率</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443305">
                <a:tc>
                  <a:txBody>
                    <a:bodyPr/>
                    <a:lstStyle/>
                    <a:p>
                      <a:pPr algn="ctr">
                        <a:lnSpc>
                          <a:spcPts val="1450"/>
                        </a:lnSpc>
                        <a:spcBef>
                          <a:spcPts val="780"/>
                        </a:spcBef>
                        <a:spcAft>
                          <a:spcPts val="780"/>
                        </a:spcAft>
                      </a:pPr>
                      <a:r>
                        <a:rPr lang="en-US" sz="1800" b="1" kern="900" dirty="0" smtClean="0">
                          <a:effectLst/>
                          <a:latin typeface="+mn-lt"/>
                          <a:ea typeface="+mn-ea"/>
                          <a:cs typeface="Times New Roman"/>
                        </a:rPr>
                        <a:t>Color</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整数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dirty="0">
                          <a:effectLst/>
                          <a:latin typeface="+mn-lt"/>
                          <a:ea typeface="+mn-ea"/>
                          <a:cs typeface="Times New Roman"/>
                        </a:rPr>
                        <a:t>Yes</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每种色彩的字节数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443305">
                <a:tc>
                  <a:txBody>
                    <a:bodyPr/>
                    <a:lstStyle/>
                    <a:p>
                      <a:pPr algn="ctr">
                        <a:lnSpc>
                          <a:spcPts val="1450"/>
                        </a:lnSpc>
                        <a:spcBef>
                          <a:spcPts val="780"/>
                        </a:spcBef>
                        <a:spcAft>
                          <a:spcPts val="780"/>
                        </a:spcAft>
                      </a:pPr>
                      <a:r>
                        <a:rPr lang="en-US" sz="1800" b="1" kern="900" dirty="0">
                          <a:effectLst/>
                          <a:latin typeface="+mn-lt"/>
                          <a:ea typeface="+mn-ea"/>
                          <a:cs typeface="Times New Roman"/>
                        </a:rPr>
                        <a:t>color-index</a:t>
                      </a:r>
                      <a:endParaRPr lang="zh-CN" sz="1800" b="1" kern="900" dirty="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整数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en-US" sz="1800" b="1" kern="900">
                          <a:effectLst/>
                          <a:latin typeface="+mn-lt"/>
                          <a:ea typeface="+mn-ea"/>
                          <a:cs typeface="Times New Roman"/>
                        </a:rPr>
                        <a:t>Yes</a:t>
                      </a:r>
                      <a:endParaRPr lang="zh-CN" sz="1800" b="1" kern="900">
                        <a:effectLst/>
                        <a:latin typeface="+mn-lt"/>
                        <a:ea typeface="+mn-ea"/>
                        <a:cs typeface="Times New Roman"/>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algn="ctr">
                        <a:lnSpc>
                          <a:spcPts val="1450"/>
                        </a:lnSpc>
                        <a:spcBef>
                          <a:spcPts val="780"/>
                        </a:spcBef>
                        <a:spcAft>
                          <a:spcPts val="780"/>
                        </a:spcAft>
                      </a:pPr>
                      <a:r>
                        <a:rPr lang="zh-CN" sz="1800" b="1" kern="900" dirty="0">
                          <a:effectLst/>
                          <a:latin typeface="+mn-lt"/>
                          <a:ea typeface="+mn-ea"/>
                          <a:cs typeface="Times New Roman"/>
                        </a:rPr>
                        <a:t>色彩表中的色彩数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30</a:t>
            </a:fld>
            <a:r>
              <a:rPr lang="en-US" altLang="zh-CN" smtClean="0"/>
              <a:t>/45</a:t>
            </a:r>
            <a:endParaRPr lang="zh-CN" altLang="en-US" dirty="0"/>
          </a:p>
        </p:txBody>
      </p:sp>
    </p:spTree>
    <p:extLst>
      <p:ext uri="{BB962C8B-B14F-4D97-AF65-F5344CB8AC3E}">
        <p14:creationId xmlns:p14="http://schemas.microsoft.com/office/powerpoint/2010/main" val="226269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00192" y="70634"/>
            <a:ext cx="2664421" cy="954107"/>
          </a:xfrm>
        </p:spPr>
        <p:txBody>
          <a:bodyPr/>
          <a:lstStyle/>
          <a:p>
            <a:pPr>
              <a:defRPr/>
            </a:pPr>
            <a:r>
              <a:rPr lang="zh-CN" altLang="zh-CN" dirty="0"/>
              <a:t>媒体</a:t>
            </a:r>
            <a:r>
              <a:rPr lang="zh-CN" altLang="zh-CN" dirty="0" smtClean="0"/>
              <a:t>特性</a:t>
            </a:r>
            <a:r>
              <a:rPr lang="zh-CN" altLang="en-US" dirty="0" smtClean="0"/>
              <a:t>语法</a:t>
            </a:r>
            <a:endParaRPr lang="en-US" altLang="zh-CN" dirty="0"/>
          </a:p>
        </p:txBody>
      </p:sp>
      <p:sp>
        <p:nvSpPr>
          <p:cNvPr id="3" name="内容占位符 2"/>
          <p:cNvSpPr>
            <a:spLocks noGrp="1"/>
          </p:cNvSpPr>
          <p:nvPr>
            <p:ph idx="1"/>
          </p:nvPr>
        </p:nvSpPr>
        <p:spPr>
          <a:xfrm>
            <a:off x="784225" y="1125538"/>
            <a:ext cx="7645400" cy="5143500"/>
          </a:xfrm>
        </p:spPr>
        <p:txBody>
          <a:bodyPr/>
          <a:lstStyle/>
          <a:p>
            <a:pPr lvl="1">
              <a:buFont typeface="Wingdings" pitchFamily="2" charset="2"/>
              <a:buNone/>
              <a:defRPr/>
            </a:pPr>
            <a:endParaRPr lang="zh-CN" altLang="en-US" dirty="0"/>
          </a:p>
        </p:txBody>
      </p:sp>
      <p:sp>
        <p:nvSpPr>
          <p:cNvPr id="7" name="TextBox 6"/>
          <p:cNvSpPr txBox="1"/>
          <p:nvPr/>
        </p:nvSpPr>
        <p:spPr bwMode="auto">
          <a:xfrm>
            <a:off x="445809" y="857256"/>
            <a:ext cx="700088" cy="40005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pic>
        <p:nvPicPr>
          <p:cNvPr id="8" name="Picture 3" descr="E:\设计支持\模板设计\Y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711" y="862265"/>
            <a:ext cx="422600" cy="39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utoShape 7"/>
          <p:cNvSpPr>
            <a:spLocks noChangeArrowheads="1"/>
          </p:cNvSpPr>
          <p:nvPr/>
        </p:nvSpPr>
        <p:spPr bwMode="auto">
          <a:xfrm>
            <a:off x="785786" y="1357298"/>
            <a:ext cx="7715304" cy="135732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latin typeface="+mn-lt"/>
              </a:rPr>
              <a:t>@media  </a:t>
            </a:r>
            <a:r>
              <a:rPr lang="zh-CN" altLang="en-US" b="1" dirty="0" smtClean="0">
                <a:latin typeface="+mn-lt"/>
              </a:rPr>
              <a:t>媒体类型  </a:t>
            </a:r>
            <a:r>
              <a:rPr lang="en-US" altLang="zh-CN" b="1" dirty="0" smtClean="0">
                <a:latin typeface="+mn-lt"/>
              </a:rPr>
              <a:t>and  </a:t>
            </a:r>
            <a:r>
              <a:rPr lang="zh-CN" altLang="en-US" b="1" dirty="0" smtClean="0">
                <a:latin typeface="+mn-lt"/>
              </a:rPr>
              <a:t>（媒体特性）</a:t>
            </a:r>
            <a:r>
              <a:rPr lang="en-US" altLang="zh-CN" b="1" dirty="0" smtClean="0">
                <a:latin typeface="+mn-lt"/>
              </a:rPr>
              <a:t>{ </a:t>
            </a:r>
          </a:p>
          <a:p>
            <a:pPr marL="342900" indent="-342900" eaLnBrk="0" hangingPunct="0">
              <a:lnSpc>
                <a:spcPct val="150000"/>
              </a:lnSpc>
              <a:spcBef>
                <a:spcPct val="20000"/>
              </a:spcBef>
              <a:buClr>
                <a:schemeClr val="tx2"/>
              </a:buClr>
              <a:defRPr/>
            </a:pPr>
            <a:r>
              <a:rPr lang="en-US" altLang="zh-CN" b="1" dirty="0" smtClean="0">
                <a:latin typeface="+mn-lt"/>
              </a:rPr>
              <a:t>        CSS</a:t>
            </a:r>
            <a:r>
              <a:rPr lang="zh-CN" altLang="en-US" b="1" dirty="0" smtClean="0">
                <a:latin typeface="+mn-lt"/>
              </a:rPr>
              <a:t>样式 </a:t>
            </a:r>
            <a:endParaRPr lang="en-US" altLang="zh-CN" b="1" dirty="0" smtClean="0">
              <a:latin typeface="+mn-lt"/>
            </a:endParaRPr>
          </a:p>
          <a:p>
            <a:pPr marL="342900" indent="-342900" eaLnBrk="0" hangingPunct="0">
              <a:lnSpc>
                <a:spcPct val="150000"/>
              </a:lnSpc>
              <a:spcBef>
                <a:spcPct val="20000"/>
              </a:spcBef>
              <a:buClr>
                <a:schemeClr val="tx2"/>
              </a:buClr>
              <a:defRPr/>
            </a:pPr>
            <a:r>
              <a:rPr lang="en-US" altLang="zh-CN" b="1" dirty="0" smtClean="0">
                <a:latin typeface="+mn-lt"/>
              </a:rPr>
              <a:t>}</a:t>
            </a:r>
            <a:endParaRPr lang="zh-CN" altLang="zh-CN" b="1" dirty="0" smtClean="0">
              <a:latin typeface="+mn-lt"/>
            </a:endParaRPr>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31</a:t>
            </a:fld>
            <a:r>
              <a:rPr lang="en-US" altLang="zh-CN" smtClean="0"/>
              <a:t>/45</a:t>
            </a:r>
            <a:endParaRPr lang="zh-CN" altLang="en-US" dirty="0"/>
          </a:p>
        </p:txBody>
      </p:sp>
    </p:spTree>
    <p:extLst>
      <p:ext uri="{BB962C8B-B14F-4D97-AF65-F5344CB8AC3E}">
        <p14:creationId xmlns:p14="http://schemas.microsoft.com/office/powerpoint/2010/main" val="38287531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96336" y="286077"/>
            <a:ext cx="1368277" cy="523220"/>
          </a:xfrm>
        </p:spPr>
        <p:txBody>
          <a:bodyPr/>
          <a:lstStyle/>
          <a:p>
            <a:pPr>
              <a:defRPr/>
            </a:pPr>
            <a:r>
              <a:rPr lang="zh-CN" altLang="zh-CN" dirty="0"/>
              <a:t>关键词</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en-US" altLang="zh-CN" dirty="0" smtClean="0"/>
              <a:t>and</a:t>
            </a:r>
            <a:r>
              <a:rPr lang="zh-CN" altLang="en-US" dirty="0" smtClean="0"/>
              <a:t>：</a:t>
            </a:r>
            <a:r>
              <a:rPr lang="zh-CN" altLang="zh-CN" dirty="0" smtClean="0"/>
              <a:t>同时</a:t>
            </a:r>
            <a:r>
              <a:rPr lang="zh-CN" altLang="zh-CN" dirty="0"/>
              <a:t>满足这两者时生效，到达限定</a:t>
            </a:r>
            <a:r>
              <a:rPr lang="zh-CN" altLang="zh-CN" dirty="0" smtClean="0"/>
              <a:t>范围</a:t>
            </a:r>
            <a:endParaRPr lang="en-US" altLang="zh-CN" dirty="0"/>
          </a:p>
          <a:p>
            <a:pPr lvl="1">
              <a:defRPr/>
            </a:pPr>
            <a:endParaRPr lang="en-US" altLang="zh-CN" dirty="0" smtClean="0"/>
          </a:p>
          <a:p>
            <a:pPr lvl="1">
              <a:defRPr/>
            </a:pPr>
            <a:endParaRPr lang="en-US" altLang="zh-CN" dirty="0" smtClean="0"/>
          </a:p>
          <a:p>
            <a:pPr>
              <a:defRPr/>
            </a:pPr>
            <a:r>
              <a:rPr lang="en-US" altLang="zh-CN" dirty="0" smtClean="0"/>
              <a:t>only</a:t>
            </a:r>
            <a:r>
              <a:rPr lang="zh-CN" altLang="en-US" dirty="0" smtClean="0"/>
              <a:t>：</a:t>
            </a:r>
            <a:r>
              <a:rPr lang="zh-CN" altLang="zh-CN" dirty="0" smtClean="0"/>
              <a:t>指定</a:t>
            </a:r>
            <a:r>
              <a:rPr lang="zh-CN" altLang="zh-CN" dirty="0"/>
              <a:t>某种特定的媒体类型，可以用来排除不支持媒体查询的</a:t>
            </a:r>
            <a:r>
              <a:rPr lang="zh-CN" altLang="zh-CN" dirty="0" smtClean="0"/>
              <a:t>浏览器</a:t>
            </a:r>
            <a:endParaRPr lang="en-US" altLang="zh-CN" dirty="0" smtClean="0"/>
          </a:p>
          <a:p>
            <a:pPr>
              <a:defRPr/>
            </a:pPr>
            <a:endParaRPr lang="en-US" altLang="zh-CN" dirty="0" smtClean="0"/>
          </a:p>
          <a:p>
            <a:pPr>
              <a:defRPr/>
            </a:pPr>
            <a:endParaRPr lang="en-US" altLang="zh-CN" dirty="0" smtClean="0"/>
          </a:p>
          <a:p>
            <a:pPr>
              <a:defRPr/>
            </a:pPr>
            <a:r>
              <a:rPr lang="en-US" altLang="zh-CN" dirty="0" smtClean="0"/>
              <a:t>not</a:t>
            </a:r>
            <a:r>
              <a:rPr lang="zh-CN" altLang="en-US" dirty="0" smtClean="0"/>
              <a:t>：</a:t>
            </a:r>
            <a:r>
              <a:rPr lang="zh-CN" altLang="zh-CN" dirty="0" smtClean="0"/>
              <a:t>排除</a:t>
            </a:r>
            <a:r>
              <a:rPr lang="zh-CN" altLang="zh-CN" dirty="0"/>
              <a:t>某种指定的媒体类型</a:t>
            </a:r>
            <a:r>
              <a:rPr lang="zh-CN" altLang="zh-CN" dirty="0" smtClean="0"/>
              <a:t>，</a:t>
            </a:r>
            <a:r>
              <a:rPr lang="zh-CN" altLang="en-US" dirty="0" smtClean="0"/>
              <a:t>即</a:t>
            </a:r>
            <a:r>
              <a:rPr lang="zh-CN" altLang="zh-CN" dirty="0" smtClean="0"/>
              <a:t>排除</a:t>
            </a:r>
            <a:r>
              <a:rPr lang="zh-CN" altLang="zh-CN" dirty="0"/>
              <a:t>符合表达式的</a:t>
            </a:r>
            <a:r>
              <a:rPr lang="zh-CN" altLang="zh-CN" dirty="0" smtClean="0"/>
              <a:t>设备</a:t>
            </a:r>
            <a:endParaRPr lang="en-US" altLang="zh-CN" dirty="0" smtClean="0"/>
          </a:p>
          <a:p>
            <a:pPr lvl="1">
              <a:defRPr/>
            </a:pP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AutoShape 7"/>
          <p:cNvSpPr>
            <a:spLocks noChangeArrowheads="1"/>
          </p:cNvSpPr>
          <p:nvPr/>
        </p:nvSpPr>
        <p:spPr bwMode="auto">
          <a:xfrm>
            <a:off x="1000100" y="1714488"/>
            <a:ext cx="7715304" cy="50006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latin typeface="+mn-lt"/>
              </a:rPr>
              <a:t>@media screen </a:t>
            </a:r>
            <a:r>
              <a:rPr lang="en-US" altLang="zh-CN" b="1" dirty="0" smtClean="0">
                <a:solidFill>
                  <a:srgbClr val="FF0000"/>
                </a:solidFill>
                <a:latin typeface="+mn-lt"/>
              </a:rPr>
              <a:t>and</a:t>
            </a:r>
            <a:r>
              <a:rPr lang="en-US" altLang="zh-CN" b="1" dirty="0" smtClean="0">
                <a:latin typeface="+mn-lt"/>
              </a:rPr>
              <a:t> </a:t>
            </a:r>
            <a:r>
              <a:rPr lang="zh-CN" altLang="en-US" b="1" dirty="0" smtClean="0">
                <a:latin typeface="+mn-lt"/>
              </a:rPr>
              <a:t>（</a:t>
            </a:r>
            <a:r>
              <a:rPr lang="en-US" altLang="zh-CN" b="1" dirty="0" smtClean="0">
                <a:latin typeface="+mn-lt"/>
              </a:rPr>
              <a:t>max-width</a:t>
            </a:r>
            <a:r>
              <a:rPr lang="zh-CN" altLang="en-US" b="1" dirty="0" smtClean="0">
                <a:latin typeface="+mn-lt"/>
              </a:rPr>
              <a:t>：</a:t>
            </a:r>
            <a:r>
              <a:rPr lang="en-US" altLang="zh-CN" b="1" dirty="0" smtClean="0">
                <a:latin typeface="+mn-lt"/>
              </a:rPr>
              <a:t>1200px</a:t>
            </a:r>
            <a:r>
              <a:rPr lang="zh-CN" altLang="en-US" b="1" dirty="0" smtClean="0">
                <a:latin typeface="+mn-lt"/>
              </a:rPr>
              <a:t>）</a:t>
            </a:r>
            <a:r>
              <a:rPr lang="en-US" altLang="zh-CN" b="1" dirty="0" smtClean="0">
                <a:latin typeface="+mn-lt"/>
              </a:rPr>
              <a:t>{</a:t>
            </a:r>
            <a:r>
              <a:rPr lang="zh-CN" altLang="en-US" b="1" dirty="0" smtClean="0">
                <a:latin typeface="+mn-lt"/>
              </a:rPr>
              <a:t>样式代码</a:t>
            </a:r>
            <a:r>
              <a:rPr lang="en-US" altLang="zh-CN" b="1" dirty="0" smtClean="0">
                <a:latin typeface="+mn-lt"/>
              </a:rPr>
              <a:t>…}</a:t>
            </a:r>
            <a:endParaRPr lang="zh-CN" altLang="zh-CN" b="1" dirty="0" smtClean="0">
              <a:latin typeface="+mn-lt"/>
            </a:endParaRPr>
          </a:p>
        </p:txBody>
      </p:sp>
      <p:sp>
        <p:nvSpPr>
          <p:cNvPr id="6" name="AutoShape 7"/>
          <p:cNvSpPr>
            <a:spLocks noChangeArrowheads="1"/>
          </p:cNvSpPr>
          <p:nvPr/>
        </p:nvSpPr>
        <p:spPr bwMode="auto">
          <a:xfrm>
            <a:off x="1000100" y="3357562"/>
            <a:ext cx="7715304" cy="78581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latin typeface="+mn-lt"/>
              </a:rPr>
              <a:t>&lt;link   </a:t>
            </a:r>
            <a:r>
              <a:rPr lang="en-US" altLang="zh-CN" b="1" dirty="0" err="1" smtClean="0">
                <a:latin typeface="+mn-lt"/>
              </a:rPr>
              <a:t>href</a:t>
            </a:r>
            <a:r>
              <a:rPr lang="en-US" altLang="zh-CN" b="1" dirty="0" smtClean="0">
                <a:latin typeface="+mn-lt"/>
              </a:rPr>
              <a:t> = "style1.css"  media =</a:t>
            </a:r>
            <a:r>
              <a:rPr lang="en-US" altLang="zh-CN" b="1" dirty="0" smtClean="0"/>
              <a:t> "</a:t>
            </a:r>
            <a:r>
              <a:rPr lang="en-US" altLang="zh-CN" b="1" dirty="0" smtClean="0">
                <a:latin typeface="+mn-lt"/>
              </a:rPr>
              <a:t> </a:t>
            </a:r>
            <a:r>
              <a:rPr lang="en-US" altLang="zh-CN" b="1" dirty="0" smtClean="0">
                <a:solidFill>
                  <a:srgbClr val="FF0000"/>
                </a:solidFill>
                <a:latin typeface="+mn-lt"/>
              </a:rPr>
              <a:t>only</a:t>
            </a:r>
            <a:r>
              <a:rPr lang="en-US" altLang="zh-CN" b="1" dirty="0" smtClean="0">
                <a:latin typeface="+mn-lt"/>
              </a:rPr>
              <a:t> screen </a:t>
            </a:r>
          </a:p>
          <a:p>
            <a:pPr marL="342900" indent="-342900" eaLnBrk="0" hangingPunct="0">
              <a:lnSpc>
                <a:spcPct val="150000"/>
              </a:lnSpc>
              <a:spcBef>
                <a:spcPct val="20000"/>
              </a:spcBef>
              <a:buClr>
                <a:schemeClr val="tx2"/>
              </a:buClr>
              <a:defRPr/>
            </a:pPr>
            <a:r>
              <a:rPr lang="en-US" altLang="zh-CN" b="1" dirty="0" smtClean="0">
                <a:latin typeface="+mn-lt"/>
              </a:rPr>
              <a:t>           and  (max-width</a:t>
            </a:r>
            <a:r>
              <a:rPr lang="zh-CN" altLang="en-US" b="1" dirty="0" smtClean="0">
                <a:latin typeface="+mn-lt"/>
              </a:rPr>
              <a:t>：</a:t>
            </a:r>
            <a:r>
              <a:rPr lang="en-US" altLang="zh-CN" b="1" dirty="0" smtClean="0">
                <a:latin typeface="+mn-lt"/>
              </a:rPr>
              <a:t>500px) "  /&gt;</a:t>
            </a:r>
            <a:endParaRPr lang="zh-CN" altLang="zh-CN" b="1" dirty="0" smtClean="0">
              <a:latin typeface="+mn-lt"/>
            </a:endParaRPr>
          </a:p>
        </p:txBody>
      </p:sp>
      <p:sp>
        <p:nvSpPr>
          <p:cNvPr id="7" name="AutoShape 7"/>
          <p:cNvSpPr>
            <a:spLocks noChangeArrowheads="1"/>
          </p:cNvSpPr>
          <p:nvPr/>
        </p:nvSpPr>
        <p:spPr bwMode="auto">
          <a:xfrm>
            <a:off x="1000100" y="5214950"/>
            <a:ext cx="7715304" cy="50040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smtClean="0">
                <a:latin typeface="+mn-lt"/>
              </a:rPr>
              <a:t>@media  not  print  and </a:t>
            </a:r>
            <a:r>
              <a:rPr lang="zh-CN" altLang="en-US" b="1" dirty="0" smtClean="0">
                <a:latin typeface="+mn-lt"/>
              </a:rPr>
              <a:t>（</a:t>
            </a:r>
            <a:r>
              <a:rPr lang="en-US" altLang="zh-CN" b="1" dirty="0" smtClean="0">
                <a:latin typeface="+mn-lt"/>
              </a:rPr>
              <a:t>max-width</a:t>
            </a:r>
            <a:r>
              <a:rPr lang="zh-CN" altLang="en-US" b="1" dirty="0" smtClean="0">
                <a:latin typeface="+mn-lt"/>
              </a:rPr>
              <a:t>：</a:t>
            </a:r>
            <a:r>
              <a:rPr lang="en-US" altLang="zh-CN" b="1" dirty="0" smtClean="0">
                <a:latin typeface="+mn-lt"/>
              </a:rPr>
              <a:t>1200px</a:t>
            </a:r>
            <a:r>
              <a:rPr lang="zh-CN" altLang="en-US" b="1" dirty="0" smtClean="0">
                <a:latin typeface="+mn-lt"/>
              </a:rPr>
              <a:t>）</a:t>
            </a:r>
            <a:r>
              <a:rPr lang="en-US" altLang="zh-CN" b="1" dirty="0" smtClean="0">
                <a:latin typeface="+mn-lt"/>
              </a:rPr>
              <a:t>{</a:t>
            </a:r>
            <a:r>
              <a:rPr lang="zh-CN" altLang="en-US" b="1" dirty="0" smtClean="0">
                <a:latin typeface="+mn-lt"/>
              </a:rPr>
              <a:t>样式代码</a:t>
            </a:r>
            <a:r>
              <a:rPr lang="en-US" altLang="zh-CN" b="1" dirty="0" smtClean="0">
                <a:latin typeface="+mn-lt"/>
              </a:rPr>
              <a:t>…}</a:t>
            </a:r>
            <a:endParaRPr lang="zh-CN" altLang="zh-CN" b="1" dirty="0" smtClean="0">
              <a:latin typeface="+mn-lt"/>
            </a:endParaRPr>
          </a:p>
        </p:txBody>
      </p:sp>
      <p:sp>
        <p:nvSpPr>
          <p:cNvPr id="8" name="灯片编号占位符 7"/>
          <p:cNvSpPr>
            <a:spLocks noGrp="1"/>
          </p:cNvSpPr>
          <p:nvPr>
            <p:ph type="sldNum" sz="quarter" idx="10"/>
          </p:nvPr>
        </p:nvSpPr>
        <p:spPr/>
        <p:txBody>
          <a:bodyPr/>
          <a:lstStyle/>
          <a:p>
            <a:pPr>
              <a:defRPr/>
            </a:pPr>
            <a:fld id="{D4C544AB-AF4C-4A74-B638-213FBE600845}" type="slidenum">
              <a:rPr lang="zh-CN" altLang="en-US" smtClean="0"/>
              <a:pPr>
                <a:defRPr/>
              </a:pPr>
              <a:t>32</a:t>
            </a:fld>
            <a:r>
              <a:rPr lang="en-US" altLang="zh-CN" smtClean="0"/>
              <a:t>/45</a:t>
            </a:r>
            <a:endParaRPr lang="zh-CN" altLang="en-US" dirty="0"/>
          </a:p>
        </p:txBody>
      </p:sp>
    </p:spTree>
    <p:extLst>
      <p:ext uri="{BB962C8B-B14F-4D97-AF65-F5344CB8AC3E}">
        <p14:creationId xmlns:p14="http://schemas.microsoft.com/office/powerpoint/2010/main" val="213387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56176" y="286077"/>
            <a:ext cx="2808437" cy="523220"/>
          </a:xfrm>
        </p:spPr>
        <p:txBody>
          <a:bodyPr/>
          <a:lstStyle/>
          <a:p>
            <a:pPr>
              <a:defRPr/>
            </a:pPr>
            <a:r>
              <a:rPr lang="zh-CN" altLang="zh-CN" dirty="0"/>
              <a:t>媒体查询的使用</a:t>
            </a:r>
            <a:endParaRPr dirty="0"/>
          </a:p>
        </p:txBody>
      </p:sp>
      <p:sp>
        <p:nvSpPr>
          <p:cNvPr id="3" name="内容占位符 2"/>
          <p:cNvSpPr>
            <a:spLocks noGrp="1"/>
          </p:cNvSpPr>
          <p:nvPr>
            <p:ph idx="1"/>
          </p:nvPr>
        </p:nvSpPr>
        <p:spPr>
          <a:xfrm>
            <a:off x="784224" y="1125538"/>
            <a:ext cx="8216931" cy="5232420"/>
          </a:xfrm>
        </p:spPr>
        <p:txBody>
          <a:bodyPr/>
          <a:lstStyle/>
          <a:p>
            <a:pPr>
              <a:defRPr/>
            </a:pPr>
            <a:r>
              <a:rPr lang="zh-CN" altLang="en-US" dirty="0" smtClean="0"/>
              <a:t>下面这样的</a:t>
            </a:r>
            <a:r>
              <a:rPr lang="zh-CN" altLang="zh-CN" dirty="0" smtClean="0"/>
              <a:t>媒体</a:t>
            </a:r>
            <a:r>
              <a:rPr lang="zh-CN" altLang="zh-CN" dirty="0"/>
              <a:t>查询制作</a:t>
            </a:r>
            <a:r>
              <a:rPr lang="zh-CN" altLang="zh-CN" dirty="0" smtClean="0"/>
              <a:t>网页</a:t>
            </a:r>
            <a:r>
              <a:rPr lang="zh-CN" altLang="en-US" dirty="0" smtClean="0"/>
              <a:t>会发生什么冲突？</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5" name="组合 4"/>
          <p:cNvGrpSpPr/>
          <p:nvPr/>
        </p:nvGrpSpPr>
        <p:grpSpPr>
          <a:xfrm>
            <a:off x="8903" y="692696"/>
            <a:ext cx="1058046" cy="528644"/>
            <a:chOff x="928662" y="2571744"/>
            <a:chExt cx="1058046" cy="528644"/>
          </a:xfrm>
        </p:grpSpPr>
        <p:sp>
          <p:nvSpPr>
            <p:cNvPr id="6" name="TextBox 13"/>
            <p:cNvSpPr txBox="1"/>
            <p:nvPr/>
          </p:nvSpPr>
          <p:spPr bwMode="auto">
            <a:xfrm>
              <a:off x="1285875" y="2622550"/>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smtClean="0">
                  <a:latin typeface="黑体" pitchFamily="49" charset="-122"/>
                  <a:ea typeface="黑体" pitchFamily="49" charset="-122"/>
                </a:rPr>
                <a:t>思考</a:t>
              </a:r>
              <a:endParaRPr lang="zh-CN" altLang="en-US" sz="2000" b="1" dirty="0">
                <a:latin typeface="黑体" pitchFamily="49" charset="-122"/>
                <a:ea typeface="黑体" pitchFamily="49" charset="-122"/>
              </a:endParaRPr>
            </a:p>
          </p:txBody>
        </p:sp>
        <p:pic>
          <p:nvPicPr>
            <p:cNvPr id="7" name="Picture 4" descr="\\prdsoftlab\Softlab\034\07.png"/>
            <p:cNvPicPr>
              <a:picLocks noChangeAspect="1" noChangeArrowheads="1"/>
            </p:cNvPicPr>
            <p:nvPr/>
          </p:nvPicPr>
          <p:blipFill>
            <a:blip r:embed="rId3" cstate="print"/>
            <a:srcRect/>
            <a:stretch>
              <a:fillRect/>
            </a:stretch>
          </p:blipFill>
          <p:spPr bwMode="auto">
            <a:xfrm>
              <a:off x="928662" y="2571744"/>
              <a:ext cx="528644" cy="528644"/>
            </a:xfrm>
            <a:prstGeom prst="rect">
              <a:avLst/>
            </a:prstGeom>
            <a:noFill/>
          </p:spPr>
        </p:pic>
      </p:grpSp>
      <p:sp>
        <p:nvSpPr>
          <p:cNvPr id="8" name="AutoShape 7"/>
          <p:cNvSpPr>
            <a:spLocks noChangeArrowheads="1"/>
          </p:cNvSpPr>
          <p:nvPr/>
        </p:nvSpPr>
        <p:spPr bwMode="auto">
          <a:xfrm>
            <a:off x="928662" y="1592172"/>
            <a:ext cx="7858688" cy="255120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="styleA.css"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media</a:t>
            </a:r>
            <a:r>
              <a:rPr lang="en-US" altLang="zh-CN" b="1" dirty="0">
                <a:solidFill>
                  <a:schemeClr val="accent5">
                    <a:lumMod val="10000"/>
                  </a:schemeClr>
                </a:solidFill>
                <a:latin typeface="+mn-lt"/>
              </a:rPr>
              <a:t>="screen </a:t>
            </a:r>
            <a:r>
              <a:rPr lang="en-US" altLang="zh-CN" b="1" dirty="0" smtClean="0">
                <a:solidFill>
                  <a:schemeClr val="accent5">
                    <a:lumMod val="10000"/>
                  </a:schemeClr>
                </a:solidFill>
                <a:latin typeface="+mn-lt"/>
              </a:rPr>
              <a:t> and </a:t>
            </a:r>
            <a:r>
              <a:rPr lang="en-US" altLang="zh-CN" b="1" dirty="0">
                <a:solidFill>
                  <a:schemeClr val="accent5">
                    <a:lumMod val="10000"/>
                  </a:schemeClr>
                </a:solidFill>
                <a:latin typeface="+mn-lt"/>
              </a:rPr>
              <a:t>(min-width: 800px)"&gt;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="styleB.css"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media</a:t>
            </a:r>
            <a:r>
              <a:rPr lang="en-US" altLang="zh-CN" b="1" dirty="0">
                <a:solidFill>
                  <a:schemeClr val="accent5">
                    <a:lumMod val="10000"/>
                  </a:schemeClr>
                </a:solidFill>
                <a:latin typeface="+mn-lt"/>
              </a:rPr>
              <a:t>="screen </a:t>
            </a:r>
            <a:r>
              <a:rPr lang="en-US" altLang="zh-CN" b="1" dirty="0" smtClean="0">
                <a:solidFill>
                  <a:schemeClr val="accent5">
                    <a:lumMod val="10000"/>
                  </a:schemeClr>
                </a:solidFill>
                <a:latin typeface="+mn-lt"/>
              </a:rPr>
              <a:t> and </a:t>
            </a:r>
            <a:r>
              <a:rPr lang="en-US" altLang="zh-CN" b="1" dirty="0">
                <a:solidFill>
                  <a:schemeClr val="accent5">
                    <a:lumMod val="10000"/>
                  </a:schemeClr>
                </a:solidFill>
                <a:latin typeface="+mn-lt"/>
              </a:rPr>
              <a:t>(min-width: 600px) and (max-width: 800px)"&gt;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="styleC.css"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media</a:t>
            </a:r>
            <a:r>
              <a:rPr lang="en-US" altLang="zh-CN" b="1" dirty="0">
                <a:solidFill>
                  <a:schemeClr val="accent5">
                    <a:lumMod val="10000"/>
                  </a:schemeClr>
                </a:solidFill>
                <a:latin typeface="+mn-lt"/>
              </a:rPr>
              <a:t>="screen </a:t>
            </a:r>
            <a:r>
              <a:rPr lang="en-US" altLang="zh-CN" b="1" dirty="0" smtClean="0">
                <a:solidFill>
                  <a:schemeClr val="accent5">
                    <a:lumMod val="10000"/>
                  </a:schemeClr>
                </a:solidFill>
                <a:latin typeface="+mn-lt"/>
              </a:rPr>
              <a:t> and </a:t>
            </a:r>
            <a:r>
              <a:rPr lang="en-US" altLang="zh-CN" b="1" dirty="0">
                <a:solidFill>
                  <a:schemeClr val="accent5">
                    <a:lumMod val="10000"/>
                  </a:schemeClr>
                </a:solidFill>
                <a:latin typeface="+mn-lt"/>
              </a:rPr>
              <a:t>(max-width: 600px)"&gt;</a:t>
            </a:r>
          </a:p>
        </p:txBody>
      </p:sp>
      <p:sp>
        <p:nvSpPr>
          <p:cNvPr id="9" name="AutoShape 7"/>
          <p:cNvSpPr>
            <a:spLocks noChangeArrowheads="1"/>
          </p:cNvSpPr>
          <p:nvPr/>
        </p:nvSpPr>
        <p:spPr bwMode="auto">
          <a:xfrm>
            <a:off x="899592" y="4293096"/>
            <a:ext cx="7858180" cy="214314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="styleA.css" media="screen"&gt;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="styleB.css"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media</a:t>
            </a:r>
            <a:r>
              <a:rPr lang="en-US" altLang="zh-CN" b="1" dirty="0">
                <a:solidFill>
                  <a:schemeClr val="accent5">
                    <a:lumMod val="10000"/>
                  </a:schemeClr>
                </a:solidFill>
                <a:latin typeface="+mn-lt"/>
              </a:rPr>
              <a:t>="</a:t>
            </a:r>
            <a:r>
              <a:rPr lang="en-US" altLang="zh-CN" b="1" dirty="0" smtClean="0">
                <a:solidFill>
                  <a:schemeClr val="accent5">
                    <a:lumMod val="10000"/>
                  </a:schemeClr>
                </a:solidFill>
                <a:latin typeface="+mn-lt"/>
              </a:rPr>
              <a:t>screen and </a:t>
            </a:r>
            <a:r>
              <a:rPr lang="en-US" altLang="zh-CN" b="1" dirty="0">
                <a:solidFill>
                  <a:schemeClr val="accent5">
                    <a:lumMod val="10000"/>
                  </a:schemeClr>
                </a:solidFill>
                <a:latin typeface="+mn-lt"/>
              </a:rPr>
              <a:t>(max-width: 800px)"&gt;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&lt;link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href</a:t>
            </a:r>
            <a:r>
              <a:rPr lang="en-US" altLang="zh-CN" b="1" dirty="0">
                <a:solidFill>
                  <a:schemeClr val="accent5">
                    <a:lumMod val="10000"/>
                  </a:schemeClr>
                </a:solidFill>
                <a:latin typeface="+mn-lt"/>
              </a:rPr>
              <a:t>="styleC.css"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media</a:t>
            </a:r>
            <a:r>
              <a:rPr lang="en-US" altLang="zh-CN" b="1" dirty="0">
                <a:solidFill>
                  <a:schemeClr val="accent5">
                    <a:lumMod val="10000"/>
                  </a:schemeClr>
                </a:solidFill>
                <a:latin typeface="+mn-lt"/>
              </a:rPr>
              <a:t>="</a:t>
            </a:r>
            <a:r>
              <a:rPr lang="en-US" altLang="zh-CN" b="1" dirty="0" smtClean="0">
                <a:solidFill>
                  <a:schemeClr val="accent5">
                    <a:lumMod val="10000"/>
                  </a:schemeClr>
                </a:solidFill>
                <a:latin typeface="+mn-lt"/>
              </a:rPr>
              <a:t>screen and </a:t>
            </a:r>
            <a:r>
              <a:rPr lang="en-US" altLang="zh-CN" b="1" dirty="0">
                <a:solidFill>
                  <a:schemeClr val="accent5">
                    <a:lumMod val="10000"/>
                  </a:schemeClr>
                </a:solidFill>
                <a:latin typeface="+mn-lt"/>
              </a:rPr>
              <a:t>(max-width: 600px)"&gt;</a:t>
            </a:r>
          </a:p>
        </p:txBody>
      </p:sp>
      <p:sp>
        <p:nvSpPr>
          <p:cNvPr id="10" name="下箭头 9"/>
          <p:cNvSpPr/>
          <p:nvPr/>
        </p:nvSpPr>
        <p:spPr bwMode="auto">
          <a:xfrm>
            <a:off x="7524328" y="3789040"/>
            <a:ext cx="576064" cy="1872208"/>
          </a:xfrm>
          <a:prstGeom prst="downArrow">
            <a:avLst/>
          </a:prstGeom>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1" name="AutoShape 16"/>
          <p:cNvSpPr>
            <a:spLocks noChangeArrowheads="1"/>
          </p:cNvSpPr>
          <p:nvPr/>
        </p:nvSpPr>
        <p:spPr bwMode="auto">
          <a:xfrm>
            <a:off x="6804248" y="3335245"/>
            <a:ext cx="1782292" cy="408623"/>
          </a:xfrm>
          <a:prstGeom prst="wedgeRoundRectCallout">
            <a:avLst>
              <a:gd name="adj1" fmla="val 50653"/>
              <a:gd name="adj2" fmla="val -25392"/>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修改如下所示</a:t>
            </a:r>
          </a:p>
        </p:txBody>
      </p:sp>
      <p:sp>
        <p:nvSpPr>
          <p:cNvPr id="12" name="灯片编号占位符 11"/>
          <p:cNvSpPr>
            <a:spLocks noGrp="1"/>
          </p:cNvSpPr>
          <p:nvPr>
            <p:ph type="sldNum" sz="quarter" idx="10"/>
          </p:nvPr>
        </p:nvSpPr>
        <p:spPr/>
        <p:txBody>
          <a:bodyPr/>
          <a:lstStyle/>
          <a:p>
            <a:pPr>
              <a:defRPr/>
            </a:pPr>
            <a:fld id="{D4C544AB-AF4C-4A74-B638-213FBE600845}" type="slidenum">
              <a:rPr lang="zh-CN" altLang="en-US" smtClean="0"/>
              <a:pPr>
                <a:defRPr/>
              </a:pPr>
              <a:t>33</a:t>
            </a:fld>
            <a:r>
              <a:rPr lang="en-US" altLang="zh-CN" smtClean="0"/>
              <a:t>/45</a:t>
            </a:r>
            <a:endParaRPr lang="zh-CN" altLang="en-US" dirty="0"/>
          </a:p>
        </p:txBody>
      </p:sp>
    </p:spTree>
    <p:extLst>
      <p:ext uri="{BB962C8B-B14F-4D97-AF65-F5344CB8AC3E}">
        <p14:creationId xmlns:p14="http://schemas.microsoft.com/office/powerpoint/2010/main" val="21338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32" y="285728"/>
            <a:ext cx="3392481" cy="500066"/>
          </a:xfrm>
        </p:spPr>
        <p:txBody>
          <a:bodyPr/>
          <a:lstStyle/>
          <a:p>
            <a:pPr>
              <a:defRPr/>
            </a:pPr>
            <a:r>
              <a:rPr lang="zh-CN" altLang="en-US" dirty="0" smtClean="0"/>
              <a:t>响应式热门活动</a:t>
            </a:r>
            <a:r>
              <a:rPr lang="en-US" altLang="zh-CN" dirty="0" smtClean="0"/>
              <a:t>3-1</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en-US" dirty="0" smtClean="0"/>
              <a:t>制作响应式热门活动页面</a:t>
            </a:r>
            <a:endParaRPr lang="en-US" altLang="zh-CN" dirty="0" smtClean="0"/>
          </a:p>
          <a:p>
            <a:pPr>
              <a:defRPr/>
            </a:pPr>
            <a:r>
              <a:rPr lang="zh-CN" altLang="en-US" dirty="0" smtClean="0"/>
              <a:t>屏幕分辨率</a:t>
            </a:r>
            <a:r>
              <a:rPr lang="zh-CN" altLang="zh-CN" dirty="0" smtClean="0"/>
              <a:t>大于</a:t>
            </a:r>
            <a:r>
              <a:rPr lang="en-US" altLang="zh-CN" dirty="0"/>
              <a:t>1024px</a:t>
            </a: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0" name="组合 18"/>
          <p:cNvGrpSpPr>
            <a:grpSpLocks/>
          </p:cNvGrpSpPr>
          <p:nvPr/>
        </p:nvGrpSpPr>
        <p:grpSpPr bwMode="auto">
          <a:xfrm>
            <a:off x="2315815" y="6312743"/>
            <a:ext cx="4572000"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4079128" y="5215296"/>
              <a:ext cx="327367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4</a:t>
              </a:r>
              <a:r>
                <a:rPr lang="zh-CN" altLang="en-US" sz="1600" b="1" spc="300" dirty="0" smtClean="0">
                  <a:solidFill>
                    <a:srgbClr val="FBFFFE"/>
                  </a:solidFill>
                  <a:latin typeface="微软雅黑" pitchFamily="34" charset="-122"/>
                  <a:ea typeface="微软雅黑" pitchFamily="34" charset="-122"/>
                </a:rPr>
                <a:t>：</a:t>
              </a:r>
              <a:r>
                <a:rPr lang="zh-CN" altLang="en-US" sz="1600" b="1" spc="300" dirty="0">
                  <a:solidFill>
                    <a:srgbClr val="FBFFFE"/>
                  </a:solidFill>
                  <a:latin typeface="微软雅黑" pitchFamily="34" charset="-122"/>
                  <a:ea typeface="微软雅黑" pitchFamily="34" charset="-122"/>
                </a:rPr>
                <a:t>响应</a:t>
              </a:r>
              <a:r>
                <a:rPr lang="zh-CN" altLang="en-US" sz="1600" b="1" spc="300" dirty="0" smtClean="0">
                  <a:solidFill>
                    <a:srgbClr val="FBFFFE"/>
                  </a:solidFill>
                  <a:latin typeface="微软雅黑" pitchFamily="34" charset="-122"/>
                  <a:ea typeface="微软雅黑" pitchFamily="34" charset="-122"/>
                </a:rPr>
                <a:t>式热门活动</a:t>
              </a:r>
              <a:endParaRPr lang="zh-CN" altLang="en-US" sz="1600" b="1" spc="300" dirty="0">
                <a:solidFill>
                  <a:srgbClr val="FBFFFE"/>
                </a:solidFill>
                <a:latin typeface="微软雅黑" pitchFamily="34" charset="-122"/>
                <a:ea typeface="微软雅黑" pitchFamily="34" charset="-122"/>
              </a:endParaRPr>
            </a:p>
          </p:txBody>
        </p:sp>
      </p:grpSp>
      <p:grpSp>
        <p:nvGrpSpPr>
          <p:cNvPr id="16" name="组合 70"/>
          <p:cNvGrpSpPr>
            <a:grpSpLocks/>
          </p:cNvGrpSpPr>
          <p:nvPr/>
        </p:nvGrpSpPr>
        <p:grpSpPr bwMode="auto">
          <a:xfrm>
            <a:off x="84106" y="785794"/>
            <a:ext cx="1000125" cy="414337"/>
            <a:chOff x="1000100" y="2528843"/>
            <a:chExt cx="1000132" cy="414475"/>
          </a:xfrm>
        </p:grpSpPr>
        <p:pic>
          <p:nvPicPr>
            <p:cNvPr id="17"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pic>
        <p:nvPicPr>
          <p:cNvPr id="19" name="Picture 2" descr="C:\Users\yaling.he\Desktop\Chapter01截图\Chapter01截图\图1.23浏览器宽度大于640像素到1023像素之间下的显示效果.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89687" y="2780928"/>
            <a:ext cx="3076690" cy="192811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Users\yaling.he\Desktop\Chapter01截图\Chapter01截图\图1.24　浏览器宽度大于320像素到639像素之间下的显示效果.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960" y="2780928"/>
            <a:ext cx="1924778" cy="3268451"/>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7"/>
          <p:cNvSpPr>
            <a:spLocks noChangeArrowheads="1"/>
          </p:cNvSpPr>
          <p:nvPr/>
        </p:nvSpPr>
        <p:spPr bwMode="auto">
          <a:xfrm>
            <a:off x="442382" y="2636911"/>
            <a:ext cx="7915871" cy="3412467"/>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ts val="0"/>
              </a:spcBef>
              <a:buClr>
                <a:schemeClr val="tx2"/>
              </a:buClr>
              <a:defRPr/>
            </a:pPr>
            <a:r>
              <a:rPr lang="en-US" altLang="zh-CN" b="1" dirty="0">
                <a:solidFill>
                  <a:srgbClr val="FF0000"/>
                </a:solidFill>
                <a:latin typeface="+mn-lt"/>
              </a:rPr>
              <a:t>@media all and (min-width:1024px</a:t>
            </a:r>
            <a:r>
              <a:rPr lang="en-US" altLang="zh-CN" b="1" dirty="0" smtClean="0">
                <a:solidFill>
                  <a:srgbClr val="FF0000"/>
                </a:solidFill>
                <a:latin typeface="+mn-lt"/>
              </a:rPr>
              <a:t>) </a:t>
            </a:r>
            <a:r>
              <a:rPr lang="en-US" altLang="zh-CN" b="1" dirty="0" smtClean="0">
                <a:latin typeface="+mn-lt"/>
              </a:rPr>
              <a:t>{</a:t>
            </a:r>
            <a:endParaRPr lang="en-US" altLang="zh-CN" b="1" dirty="0">
              <a:latin typeface="+mn-lt"/>
            </a:endParaRP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    .box{</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        width: 1024px;</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        padding: 30px;</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a:t>
            </a: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a:t>
            </a:r>
            <a:r>
              <a:rPr lang="zh-CN" altLang="en-US" b="1" dirty="0" smtClean="0">
                <a:solidFill>
                  <a:schemeClr val="accent5">
                    <a:lumMod val="10000"/>
                  </a:schemeClr>
                </a:solidFill>
                <a:latin typeface="+mn-lt"/>
              </a:rPr>
              <a:t>省略其他的</a:t>
            </a:r>
            <a:r>
              <a:rPr lang="en-US" altLang="zh-CN" b="1" dirty="0" smtClean="0">
                <a:solidFill>
                  <a:schemeClr val="accent5">
                    <a:lumMod val="10000"/>
                  </a:schemeClr>
                </a:solidFill>
                <a:latin typeface="+mn-lt"/>
              </a:rPr>
              <a:t>CSS</a:t>
            </a:r>
            <a:r>
              <a:rPr lang="zh-CN" altLang="en-US" b="1" dirty="0" smtClean="0">
                <a:solidFill>
                  <a:schemeClr val="accent5">
                    <a:lumMod val="10000"/>
                  </a:schemeClr>
                </a:solidFill>
                <a:latin typeface="+mn-lt"/>
              </a:rPr>
              <a:t>样式</a:t>
            </a:r>
            <a:r>
              <a:rPr lang="en-US" altLang="zh-CN" b="1" dirty="0" smtClean="0">
                <a:solidFill>
                  <a:schemeClr val="accent5">
                    <a:lumMod val="10000"/>
                  </a:schemeClr>
                </a:solidFill>
                <a:latin typeface="+mn-lt"/>
              </a:rPr>
              <a:t>*/</a:t>
            </a:r>
          </a:p>
        </p:txBody>
      </p:sp>
      <p:pic>
        <p:nvPicPr>
          <p:cNvPr id="1026" name="Picture 2" descr="C:\Users\yaling.he\Desktop\Chapter01截图\Chapter01截图\图1.22　浏览器宽度大于1024像素下的显示效果.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5575" y="1122088"/>
            <a:ext cx="4067866" cy="1154784"/>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34</a:t>
            </a:fld>
            <a:r>
              <a:rPr lang="en-US" altLang="zh-CN" smtClean="0"/>
              <a:t>/45</a:t>
            </a:r>
            <a:endParaRPr lang="zh-CN" altLang="en-US" dirty="0"/>
          </a:p>
        </p:txBody>
      </p:sp>
    </p:spTree>
    <p:extLst>
      <p:ext uri="{BB962C8B-B14F-4D97-AF65-F5344CB8AC3E}">
        <p14:creationId xmlns:p14="http://schemas.microsoft.com/office/powerpoint/2010/main" val="9934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left)">
                                      <p:cBhvr>
                                        <p:cTn id="18" dur="500"/>
                                        <p:tgtEl>
                                          <p:spTgt spid="3">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500"/>
                            </p:stCondLst>
                            <p:childTnLst>
                              <p:par>
                                <p:cTn id="23" presetID="42" presetClass="path" presetSubtype="0" accel="50000" decel="50000" fill="hold" nodeType="afterEffect">
                                  <p:stCondLst>
                                    <p:cond delay="0"/>
                                  </p:stCondLst>
                                  <p:childTnLst>
                                    <p:animMotion origin="layout" path="M 4.16667E-6 -4.81481E-6 L -0.00782 0.33334 " pathEditMode="relative" rAng="0" ptsTypes="AA">
                                      <p:cBhvr>
                                        <p:cTn id="24" dur="1200" fill="hold"/>
                                        <p:tgtEl>
                                          <p:spTgt spid="1026"/>
                                        </p:tgtEl>
                                        <p:attrNameLst>
                                          <p:attrName>ppt_x</p:attrName>
                                          <p:attrName>ppt_y</p:attrName>
                                        </p:attrNameLst>
                                      </p:cBhvr>
                                      <p:rCtr x="-399" y="16667"/>
                                    </p:animMotion>
                                  </p:childTnLst>
                                </p:cTn>
                              </p:par>
                            </p:childTnLst>
                          </p:cTn>
                        </p:par>
                        <p:par>
                          <p:cTn id="25" fill="hold">
                            <p:stCondLst>
                              <p:cond delay="170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3570" y="286077"/>
            <a:ext cx="3321043" cy="523220"/>
          </a:xfrm>
        </p:spPr>
        <p:txBody>
          <a:bodyPr/>
          <a:lstStyle/>
          <a:p>
            <a:pPr>
              <a:defRPr/>
            </a:pPr>
            <a:r>
              <a:rPr lang="zh-CN" altLang="en-US" dirty="0" smtClean="0"/>
              <a:t>响应式热门活动</a:t>
            </a:r>
            <a:r>
              <a:rPr lang="en-US" altLang="zh-CN" dirty="0" smtClean="0"/>
              <a:t>3-2</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en-US" dirty="0" smtClean="0"/>
              <a:t>屏幕分辨率在</a:t>
            </a:r>
            <a:r>
              <a:rPr lang="en-US" altLang="zh-CN" dirty="0" smtClean="0"/>
              <a:t>640px</a:t>
            </a:r>
            <a:r>
              <a:rPr lang="zh-CN" altLang="zh-CN" dirty="0"/>
              <a:t>到</a:t>
            </a:r>
            <a:r>
              <a:rPr lang="en-US" altLang="zh-CN" dirty="0"/>
              <a:t>1023px</a:t>
            </a:r>
            <a:r>
              <a:rPr lang="zh-CN" altLang="zh-CN" dirty="0"/>
              <a:t>之间</a:t>
            </a: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0" name="组合 18"/>
          <p:cNvGrpSpPr>
            <a:grpSpLocks/>
          </p:cNvGrpSpPr>
          <p:nvPr/>
        </p:nvGrpSpPr>
        <p:grpSpPr bwMode="auto">
          <a:xfrm>
            <a:off x="2339975" y="5805488"/>
            <a:ext cx="4572000"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4367863" y="5187962"/>
              <a:ext cx="327367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4</a:t>
              </a:r>
              <a:r>
                <a:rPr lang="zh-CN" altLang="en-US" sz="1600" b="1" spc="300" dirty="0" smtClean="0">
                  <a:solidFill>
                    <a:srgbClr val="FBFFFE"/>
                  </a:solidFill>
                  <a:latin typeface="微软雅黑" pitchFamily="34" charset="-122"/>
                  <a:ea typeface="微软雅黑" pitchFamily="34" charset="-122"/>
                </a:rPr>
                <a:t>：</a:t>
              </a:r>
              <a:r>
                <a:rPr lang="zh-CN" altLang="en-US" sz="1600" b="1" spc="300" dirty="0">
                  <a:solidFill>
                    <a:srgbClr val="FBFFFE"/>
                  </a:solidFill>
                  <a:latin typeface="微软雅黑" pitchFamily="34" charset="-122"/>
                  <a:ea typeface="微软雅黑" pitchFamily="34" charset="-122"/>
                </a:rPr>
                <a:t>响应</a:t>
              </a:r>
              <a:r>
                <a:rPr lang="zh-CN" altLang="en-US" sz="1600" b="1" spc="300" dirty="0" smtClean="0">
                  <a:solidFill>
                    <a:srgbClr val="FBFFFE"/>
                  </a:solidFill>
                  <a:latin typeface="微软雅黑" pitchFamily="34" charset="-122"/>
                  <a:ea typeface="微软雅黑" pitchFamily="34" charset="-122"/>
                </a:rPr>
                <a:t>式热门活动</a:t>
              </a:r>
              <a:endParaRPr lang="zh-CN" altLang="en-US" sz="1600" b="1" spc="300" dirty="0">
                <a:solidFill>
                  <a:srgbClr val="FBFFFE"/>
                </a:solidFill>
                <a:latin typeface="微软雅黑" pitchFamily="34" charset="-122"/>
                <a:ea typeface="微软雅黑" pitchFamily="34" charset="-122"/>
              </a:endParaRPr>
            </a:p>
          </p:txBody>
        </p:sp>
      </p:grpSp>
      <p:sp>
        <p:nvSpPr>
          <p:cNvPr id="15" name="AutoShape 7"/>
          <p:cNvSpPr>
            <a:spLocks noChangeArrowheads="1"/>
          </p:cNvSpPr>
          <p:nvPr/>
        </p:nvSpPr>
        <p:spPr bwMode="auto">
          <a:xfrm>
            <a:off x="1000100" y="1844824"/>
            <a:ext cx="7844433" cy="338437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rgbClr val="FF0000"/>
                </a:solidFill>
                <a:latin typeface="+mn-lt"/>
              </a:rPr>
              <a:t>@media all and (min-width:640px) and (max-width:1023px</a:t>
            </a:r>
            <a:r>
              <a:rPr lang="en-US" altLang="zh-CN" b="1" dirty="0" smtClean="0">
                <a:solidFill>
                  <a:srgbClr val="FF0000"/>
                </a:solidFill>
                <a:latin typeface="+mn-lt"/>
              </a:rPr>
              <a:t>) </a:t>
            </a:r>
            <a:r>
              <a:rPr lang="en-US" altLang="zh-CN" b="1" dirty="0" smtClean="0">
                <a:latin typeface="+mn-lt"/>
              </a:rPr>
              <a: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.box{</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width: 640px;</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padding: 24px;</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margin: 10px auto 0;</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t>
            </a:r>
            <a:r>
              <a:rPr lang="zh-CN" altLang="en-US" b="1" dirty="0" smtClean="0">
                <a:solidFill>
                  <a:schemeClr val="accent5">
                    <a:lumMod val="10000"/>
                  </a:schemeClr>
                </a:solidFill>
                <a:latin typeface="+mn-lt"/>
              </a:rPr>
              <a:t>省略其他的</a:t>
            </a:r>
            <a:r>
              <a:rPr lang="en-US" altLang="zh-CN" b="1" dirty="0" smtClean="0">
                <a:solidFill>
                  <a:schemeClr val="accent5">
                    <a:lumMod val="10000"/>
                  </a:schemeClr>
                </a:solidFill>
                <a:latin typeface="+mn-lt"/>
              </a:rPr>
              <a:t>CSS</a:t>
            </a:r>
            <a:r>
              <a:rPr lang="zh-CN" altLang="en-US" b="1" dirty="0" smtClean="0">
                <a:solidFill>
                  <a:schemeClr val="accent5">
                    <a:lumMod val="10000"/>
                  </a:schemeClr>
                </a:solidFill>
                <a:latin typeface="+mn-lt"/>
              </a:rPr>
              <a:t>样式</a:t>
            </a:r>
            <a:r>
              <a:rPr lang="en-US" altLang="zh-CN" b="1" dirty="0" smtClean="0">
                <a:solidFill>
                  <a:schemeClr val="accent5">
                    <a:lumMod val="10000"/>
                  </a:schemeClr>
                </a:solidFill>
                <a:latin typeface="+mn-lt"/>
              </a:rPr>
              <a:t>*/</a:t>
            </a:r>
          </a:p>
        </p:txBody>
      </p:sp>
      <p:pic>
        <p:nvPicPr>
          <p:cNvPr id="2050" name="Picture 2" descr="C:\Users\yaling.he\Desktop\Chapter01截图\Chapter01截图\图1.23浏览器宽度大于640像素到1023像素之间下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133" y="2428868"/>
            <a:ext cx="5005867" cy="313709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70"/>
          <p:cNvGrpSpPr>
            <a:grpSpLocks/>
          </p:cNvGrpSpPr>
          <p:nvPr/>
        </p:nvGrpSpPr>
        <p:grpSpPr bwMode="auto">
          <a:xfrm>
            <a:off x="84106" y="785794"/>
            <a:ext cx="1000125" cy="414337"/>
            <a:chOff x="1000100" y="2528843"/>
            <a:chExt cx="1000132" cy="414475"/>
          </a:xfrm>
        </p:grpSpPr>
        <p:pic>
          <p:nvPicPr>
            <p:cNvPr id="17"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35</a:t>
            </a:fld>
            <a:r>
              <a:rPr lang="en-US" altLang="zh-CN" smtClean="0"/>
              <a:t>/45</a:t>
            </a:r>
            <a:endParaRPr lang="zh-CN" altLang="en-US" dirty="0"/>
          </a:p>
        </p:txBody>
      </p:sp>
    </p:spTree>
    <p:extLst>
      <p:ext uri="{BB962C8B-B14F-4D97-AF65-F5344CB8AC3E}">
        <p14:creationId xmlns:p14="http://schemas.microsoft.com/office/powerpoint/2010/main" val="37239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left)">
                                      <p:cBhvr>
                                        <p:cTn id="1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3570" y="286077"/>
            <a:ext cx="3321043" cy="523220"/>
          </a:xfrm>
        </p:spPr>
        <p:txBody>
          <a:bodyPr/>
          <a:lstStyle/>
          <a:p>
            <a:pPr>
              <a:defRPr/>
            </a:pPr>
            <a:r>
              <a:rPr lang="zh-CN" altLang="en-US" dirty="0" smtClean="0"/>
              <a:t>响应式热门活动</a:t>
            </a:r>
            <a:r>
              <a:rPr lang="en-US" altLang="zh-CN" dirty="0" smtClean="0"/>
              <a:t>3-3</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en-US" dirty="0" smtClean="0"/>
              <a:t>屏幕分辨率在</a:t>
            </a:r>
            <a:r>
              <a:rPr lang="en-US" altLang="zh-CN" dirty="0"/>
              <a:t>320px</a:t>
            </a:r>
            <a:r>
              <a:rPr lang="zh-CN" altLang="zh-CN" dirty="0"/>
              <a:t>到</a:t>
            </a:r>
            <a:r>
              <a:rPr lang="en-US" altLang="zh-CN" dirty="0"/>
              <a:t>639px</a:t>
            </a:r>
            <a:r>
              <a:rPr lang="zh-CN" altLang="zh-CN" dirty="0"/>
              <a:t>之间</a:t>
            </a: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0" name="组合 18"/>
          <p:cNvGrpSpPr>
            <a:grpSpLocks/>
          </p:cNvGrpSpPr>
          <p:nvPr/>
        </p:nvGrpSpPr>
        <p:grpSpPr bwMode="auto">
          <a:xfrm>
            <a:off x="401579" y="6016086"/>
            <a:ext cx="4572000"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4367863" y="5187962"/>
              <a:ext cx="327367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4</a:t>
              </a:r>
              <a:r>
                <a:rPr lang="zh-CN" altLang="en-US" sz="1600" b="1" spc="300" dirty="0" smtClean="0">
                  <a:solidFill>
                    <a:srgbClr val="FBFFFE"/>
                  </a:solidFill>
                  <a:latin typeface="微软雅黑" pitchFamily="34" charset="-122"/>
                  <a:ea typeface="微软雅黑" pitchFamily="34" charset="-122"/>
                </a:rPr>
                <a:t>：</a:t>
              </a:r>
              <a:r>
                <a:rPr lang="zh-CN" altLang="en-US" sz="1600" b="1" spc="300" dirty="0">
                  <a:solidFill>
                    <a:srgbClr val="FBFFFE"/>
                  </a:solidFill>
                  <a:latin typeface="微软雅黑" pitchFamily="34" charset="-122"/>
                  <a:ea typeface="微软雅黑" pitchFamily="34" charset="-122"/>
                </a:rPr>
                <a:t>响应</a:t>
              </a:r>
              <a:r>
                <a:rPr lang="zh-CN" altLang="en-US" sz="1600" b="1" spc="300" dirty="0" smtClean="0">
                  <a:solidFill>
                    <a:srgbClr val="FBFFFE"/>
                  </a:solidFill>
                  <a:latin typeface="微软雅黑" pitchFamily="34" charset="-122"/>
                  <a:ea typeface="微软雅黑" pitchFamily="34" charset="-122"/>
                </a:rPr>
                <a:t>式热门活动</a:t>
              </a:r>
              <a:endParaRPr lang="zh-CN" altLang="en-US" sz="1600" b="1" spc="300" dirty="0">
                <a:solidFill>
                  <a:srgbClr val="FBFFFE"/>
                </a:solidFill>
                <a:latin typeface="微软雅黑" pitchFamily="34" charset="-122"/>
                <a:ea typeface="微软雅黑" pitchFamily="34" charset="-122"/>
              </a:endParaRPr>
            </a:p>
          </p:txBody>
        </p:sp>
      </p:grpSp>
      <p:sp>
        <p:nvSpPr>
          <p:cNvPr id="15" name="AutoShape 7"/>
          <p:cNvSpPr>
            <a:spLocks noChangeArrowheads="1"/>
          </p:cNvSpPr>
          <p:nvPr/>
        </p:nvSpPr>
        <p:spPr bwMode="auto">
          <a:xfrm>
            <a:off x="395536" y="1844824"/>
            <a:ext cx="8448997" cy="338437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rgbClr val="FF0000"/>
                </a:solidFill>
                <a:latin typeface="+mn-lt"/>
              </a:rPr>
              <a:t>@media all and (min-width:320px) and (max-width:639px</a:t>
            </a:r>
            <a:r>
              <a:rPr lang="en-US" altLang="zh-CN" b="1" dirty="0" smtClean="0">
                <a:solidFill>
                  <a:srgbClr val="FF0000"/>
                </a:solidFill>
                <a:latin typeface="+mn-lt"/>
              </a:rPr>
              <a:t>) </a:t>
            </a:r>
            <a:r>
              <a:rPr lang="en-US" altLang="zh-CN" b="1" dirty="0" smtClean="0">
                <a:latin typeface="+mn-lt"/>
              </a:rPr>
              <a:t>{</a:t>
            </a:r>
            <a:endParaRPr lang="en-US" altLang="zh-CN" b="1" dirty="0">
              <a:latin typeface="+mn-lt"/>
            </a:endParaRPr>
          </a:p>
          <a:p>
            <a:pPr marL="342900" indent="-342900" eaLnBrk="0" hangingPunct="0">
              <a:lnSpc>
                <a:spcPct val="150000"/>
              </a:lnSpc>
              <a:spcBef>
                <a:spcPct val="20000"/>
              </a:spcBef>
              <a:buClr>
                <a:schemeClr val="tx2"/>
              </a:buClr>
              <a:defRPr/>
            </a:pPr>
            <a:r>
              <a:rPr lang="en-US" altLang="zh-CN" b="1" dirty="0">
                <a:latin typeface="+mn-lt"/>
              </a:rPr>
              <a:t>    .box{</a:t>
            </a:r>
          </a:p>
          <a:p>
            <a:pPr marL="342900" indent="-342900" eaLnBrk="0" hangingPunct="0">
              <a:lnSpc>
                <a:spcPct val="150000"/>
              </a:lnSpc>
              <a:spcBef>
                <a:spcPct val="20000"/>
              </a:spcBef>
              <a:buClr>
                <a:schemeClr val="tx2"/>
              </a:buClr>
              <a:defRPr/>
            </a:pPr>
            <a:r>
              <a:rPr lang="en-US" altLang="zh-CN" b="1" dirty="0">
                <a:latin typeface="+mn-lt"/>
              </a:rPr>
              <a:t>        width: 320px;</a:t>
            </a:r>
          </a:p>
          <a:p>
            <a:pPr marL="342900" indent="-342900" eaLnBrk="0" hangingPunct="0">
              <a:lnSpc>
                <a:spcPct val="150000"/>
              </a:lnSpc>
              <a:spcBef>
                <a:spcPct val="20000"/>
              </a:spcBef>
              <a:buClr>
                <a:schemeClr val="tx2"/>
              </a:buClr>
              <a:defRPr/>
            </a:pPr>
            <a:r>
              <a:rPr lang="en-US" altLang="zh-CN" b="1" dirty="0">
                <a:latin typeface="+mn-lt"/>
              </a:rPr>
              <a:t>        padding: 20px;</a:t>
            </a:r>
          </a:p>
          <a:p>
            <a:pPr marL="342900" indent="-342900" eaLnBrk="0" hangingPunct="0">
              <a:lnSpc>
                <a:spcPct val="150000"/>
              </a:lnSpc>
              <a:spcBef>
                <a:spcPct val="20000"/>
              </a:spcBef>
              <a:buClr>
                <a:schemeClr val="tx2"/>
              </a:buClr>
              <a:defRPr/>
            </a:pPr>
            <a:r>
              <a:rPr lang="en-US" altLang="zh-CN" b="1" dirty="0">
                <a:latin typeface="+mn-lt"/>
              </a:rPr>
              <a:t>        margin: 10px auto 0;</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a:t>
            </a:r>
            <a:r>
              <a:rPr lang="zh-CN" altLang="en-US" b="1" dirty="0" smtClean="0">
                <a:solidFill>
                  <a:schemeClr val="accent5">
                    <a:lumMod val="10000"/>
                  </a:schemeClr>
                </a:solidFill>
                <a:latin typeface="+mn-lt"/>
              </a:rPr>
              <a:t>省略其他的</a:t>
            </a:r>
            <a:r>
              <a:rPr lang="en-US" altLang="zh-CN" b="1" dirty="0" smtClean="0">
                <a:solidFill>
                  <a:schemeClr val="accent5">
                    <a:lumMod val="10000"/>
                  </a:schemeClr>
                </a:solidFill>
                <a:latin typeface="+mn-lt"/>
              </a:rPr>
              <a:t>CSS</a:t>
            </a:r>
            <a:r>
              <a:rPr lang="zh-CN" altLang="en-US" b="1" dirty="0" smtClean="0">
                <a:solidFill>
                  <a:schemeClr val="accent5">
                    <a:lumMod val="10000"/>
                  </a:schemeClr>
                </a:solidFill>
                <a:latin typeface="+mn-lt"/>
              </a:rPr>
              <a:t>样式</a:t>
            </a:r>
            <a:r>
              <a:rPr lang="en-US" altLang="zh-CN" b="1" dirty="0" smtClean="0">
                <a:solidFill>
                  <a:schemeClr val="accent5">
                    <a:lumMod val="10000"/>
                  </a:schemeClr>
                </a:solidFill>
                <a:latin typeface="+mn-lt"/>
              </a:rPr>
              <a:t>*/</a:t>
            </a:r>
          </a:p>
        </p:txBody>
      </p:sp>
      <p:pic>
        <p:nvPicPr>
          <p:cNvPr id="3074" name="Picture 2" descr="C:\Users\yaling.he\Desktop\Chapter01截图\Chapter01截图\图1.24　浏览器宽度大于320像素到639像素之间下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697" y="2428868"/>
            <a:ext cx="2539614" cy="43125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70"/>
          <p:cNvGrpSpPr>
            <a:grpSpLocks/>
          </p:cNvGrpSpPr>
          <p:nvPr/>
        </p:nvGrpSpPr>
        <p:grpSpPr bwMode="auto">
          <a:xfrm>
            <a:off x="84106" y="785794"/>
            <a:ext cx="1000125" cy="414337"/>
            <a:chOff x="1000100" y="2528843"/>
            <a:chExt cx="1000132" cy="414475"/>
          </a:xfrm>
        </p:grpSpPr>
        <p:pic>
          <p:nvPicPr>
            <p:cNvPr id="17"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36</a:t>
            </a:fld>
            <a:r>
              <a:rPr lang="en-US" altLang="zh-CN" smtClean="0"/>
              <a:t>/45</a:t>
            </a:r>
            <a:endParaRPr lang="zh-CN" altLang="en-US" dirty="0"/>
          </a:p>
        </p:txBody>
      </p:sp>
    </p:spTree>
    <p:extLst>
      <p:ext uri="{BB962C8B-B14F-4D97-AF65-F5344CB8AC3E}">
        <p14:creationId xmlns:p14="http://schemas.microsoft.com/office/powerpoint/2010/main" val="3723973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wipe(left)">
                                      <p:cBhvr>
                                        <p:cTn id="12"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503363"/>
            <a:ext cx="5930915" cy="4518025"/>
          </a:xfrm>
        </p:spPr>
        <p:txBody>
          <a:bodyPr/>
          <a:lstStyle/>
          <a:p>
            <a:pPr>
              <a:defRPr/>
            </a:pPr>
            <a:r>
              <a:rPr lang="zh-CN" altLang="en-US" dirty="0" smtClean="0"/>
              <a:t>需求说明</a:t>
            </a:r>
            <a:endParaRPr lang="en-US" altLang="zh-CN" dirty="0" smtClean="0"/>
          </a:p>
          <a:p>
            <a:pPr lvl="1">
              <a:defRPr/>
            </a:pPr>
            <a:r>
              <a:rPr lang="zh-CN" altLang="zh-CN" dirty="0"/>
              <a:t>宽度大于</a:t>
            </a:r>
            <a:r>
              <a:rPr lang="en-US" altLang="zh-CN" dirty="0"/>
              <a:t>800px</a:t>
            </a:r>
            <a:r>
              <a:rPr lang="zh-CN" altLang="zh-CN" dirty="0" smtClean="0"/>
              <a:t>时，图片</a:t>
            </a:r>
            <a:r>
              <a:rPr lang="zh-CN" altLang="zh-CN" dirty="0"/>
              <a:t>周围有一圈</a:t>
            </a:r>
            <a:r>
              <a:rPr lang="zh-CN" altLang="zh-CN" dirty="0" smtClean="0"/>
              <a:t>阴影</a:t>
            </a:r>
            <a:r>
              <a:rPr lang="zh-CN" altLang="en-US" dirty="0" smtClean="0"/>
              <a:t>。</a:t>
            </a:r>
            <a:r>
              <a:rPr lang="zh-CN" altLang="zh-CN" dirty="0" smtClean="0"/>
              <a:t>鼠标</a:t>
            </a:r>
            <a:r>
              <a:rPr lang="zh-CN" altLang="zh-CN" dirty="0"/>
              <a:t>移入时阴影由大变小最后为图上所示的样子，且每个菜单项的高度发生</a:t>
            </a:r>
            <a:r>
              <a:rPr lang="zh-CN" altLang="zh-CN" dirty="0" smtClean="0"/>
              <a:t>变化</a:t>
            </a:r>
            <a:endParaRPr lang="en-US" altLang="zh-CN" dirty="0" smtClean="0"/>
          </a:p>
          <a:p>
            <a:pPr lvl="1">
              <a:defRPr/>
            </a:pPr>
            <a:r>
              <a:rPr lang="zh-CN" altLang="zh-CN" dirty="0"/>
              <a:t>宽度为</a:t>
            </a:r>
            <a:r>
              <a:rPr lang="en-US" altLang="zh-CN" dirty="0"/>
              <a:t>520px</a:t>
            </a:r>
            <a:r>
              <a:rPr lang="zh-CN" altLang="zh-CN" dirty="0"/>
              <a:t>到</a:t>
            </a:r>
            <a:r>
              <a:rPr lang="en-US" altLang="zh-CN" dirty="0" smtClean="0"/>
              <a:t>799px</a:t>
            </a:r>
            <a:r>
              <a:rPr lang="zh-CN" altLang="zh-CN" dirty="0"/>
              <a:t>之间</a:t>
            </a:r>
            <a:r>
              <a:rPr lang="zh-CN" altLang="zh-CN" dirty="0" smtClean="0"/>
              <a:t>，鼠标</a:t>
            </a:r>
            <a:r>
              <a:rPr lang="zh-CN" altLang="zh-CN" dirty="0"/>
              <a:t>移入每个菜单的时候透明度</a:t>
            </a:r>
            <a:r>
              <a:rPr lang="zh-CN" altLang="zh-CN" dirty="0" smtClean="0"/>
              <a:t>增加</a:t>
            </a:r>
            <a:endParaRPr lang="en-US" altLang="zh-CN" dirty="0" smtClean="0"/>
          </a:p>
          <a:p>
            <a:pPr lvl="1">
              <a:defRPr/>
            </a:pPr>
            <a:r>
              <a:rPr lang="zh-CN" altLang="zh-CN" dirty="0" smtClean="0"/>
              <a:t>宽度小于</a:t>
            </a:r>
            <a:r>
              <a:rPr lang="en-US" altLang="zh-CN" dirty="0" smtClean="0"/>
              <a:t>519px</a:t>
            </a:r>
            <a:r>
              <a:rPr lang="zh-CN" altLang="zh-CN" dirty="0" smtClean="0"/>
              <a:t>时，菜单</a:t>
            </a:r>
            <a:r>
              <a:rPr lang="zh-CN" altLang="zh-CN" dirty="0"/>
              <a:t>消失，</a:t>
            </a:r>
            <a:r>
              <a:rPr lang="zh-CN" altLang="zh-CN" dirty="0" smtClean="0"/>
              <a:t>出现一</a:t>
            </a:r>
            <a:r>
              <a:rPr lang="zh-CN" altLang="zh-CN" dirty="0"/>
              <a:t>个缩略</a:t>
            </a:r>
            <a:r>
              <a:rPr lang="zh-CN" altLang="zh-CN" dirty="0" smtClean="0"/>
              <a:t>按钮</a:t>
            </a:r>
            <a:r>
              <a:rPr lang="zh-CN" altLang="en-US" dirty="0" smtClean="0"/>
              <a:t>。</a:t>
            </a:r>
            <a:r>
              <a:rPr lang="zh-CN" altLang="zh-CN" dirty="0" smtClean="0"/>
              <a:t>点击按钮</a:t>
            </a:r>
            <a:r>
              <a:rPr lang="zh-CN" altLang="en-US" dirty="0" smtClean="0"/>
              <a:t>时，</a:t>
            </a:r>
            <a:r>
              <a:rPr lang="zh-CN" altLang="zh-CN" dirty="0" smtClean="0"/>
              <a:t>菜单出现，</a:t>
            </a:r>
            <a:r>
              <a:rPr lang="zh-CN" altLang="zh-CN" dirty="0"/>
              <a:t>鼠标移入每个菜单的时候透明度增加</a:t>
            </a:r>
            <a:endParaRPr lang="en-US" altLang="zh-CN" b="0" dirty="0" smtClean="0"/>
          </a:p>
        </p:txBody>
      </p:sp>
      <p:sp>
        <p:nvSpPr>
          <p:cNvPr id="2" name="标题 1"/>
          <p:cNvSpPr>
            <a:spLocks noGrp="1"/>
          </p:cNvSpPr>
          <p:nvPr>
            <p:ph type="title"/>
          </p:nvPr>
        </p:nvSpPr>
        <p:spPr>
          <a:xfrm>
            <a:off x="3708400" y="285750"/>
            <a:ext cx="5256213" cy="523875"/>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制作响应式滑动菜单</a:t>
            </a:r>
            <a:endParaRPr dirty="0"/>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2571736" y="6215082"/>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25</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4098" name="Picture 2" descr="C:\Users\yaling.he\Desktop\Chapter01截图\Chapter01截图\图1.26浏览器宽度为520px到798px之间显示效果.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26600" y="3857628"/>
            <a:ext cx="3050439" cy="245909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yaling.he\Desktop\Chapter01截图\Chapter01截图\图1.27　浏览器宽度小于519px的显示效果.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9954" y="5500702"/>
            <a:ext cx="1459566" cy="114300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yaling.he\Desktop\Chapter01截图\Chapter01截图\图1.28　浏览器宽度小于519px点击按钮的显示效果.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0958" y="3912532"/>
            <a:ext cx="1510347" cy="271070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yaling.he\Desktop\Chapter01截图\Chapter01截图\图1.25　浏览器宽度大于800像素下的显示效果.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7290" y="3500438"/>
            <a:ext cx="6000792" cy="2554410"/>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37</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101"/>
                                        </p:tgtEl>
                                      </p:cBhvr>
                                      <p:by x="45000" y="45000"/>
                                    </p:animScale>
                                  </p:childTnLst>
                                </p:cTn>
                              </p:par>
                              <p:par>
                                <p:cTn id="7" presetID="56" presetClass="path" presetSubtype="0" accel="50000" decel="50000" fill="hold" nodeType="withEffect">
                                  <p:stCondLst>
                                    <p:cond delay="0"/>
                                  </p:stCondLst>
                                  <p:childTnLst>
                                    <p:animMotion origin="layout" path="M -2.5E-6 2.22222E-6 L 0.36997 -0.43797 " pathEditMode="relative" rAng="0" ptsTypes="AA">
                                      <p:cBhvr>
                                        <p:cTn id="8" dur="2000" fill="hold"/>
                                        <p:tgtEl>
                                          <p:spTgt spid="4101"/>
                                        </p:tgtEl>
                                        <p:attrNameLst>
                                          <p:attrName>ppt_x</p:attrName>
                                          <p:attrName>ppt_y</p:attrName>
                                        </p:attrNameLst>
                                      </p:cBhvr>
                                      <p:rCtr x="185" y="-219"/>
                                    </p:animMotion>
                                  </p:childTnLst>
                                </p:cTn>
                              </p:par>
                            </p:childTnLst>
                          </p:cTn>
                        </p:par>
                        <p:par>
                          <p:cTn id="9" fill="hold">
                            <p:stCondLst>
                              <p:cond delay="2000"/>
                            </p:stCondLst>
                            <p:childTnLst>
                              <p:par>
                                <p:cTn id="10" presetID="22" presetClass="entr" presetSubtype="8" fill="hold" nodeType="after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left)">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4098"/>
                                        </p:tgtEl>
                                      </p:cBhvr>
                                      <p:by x="45000" y="45000"/>
                                    </p:animScale>
                                  </p:childTnLst>
                                </p:cTn>
                              </p:par>
                              <p:par>
                                <p:cTn id="17" presetID="64" presetClass="path" presetSubtype="0" accel="50000" decel="50000" fill="hold" nodeType="withEffect">
                                  <p:stCondLst>
                                    <p:cond delay="0"/>
                                  </p:stCondLst>
                                  <p:childTnLst>
                                    <p:animMotion origin="layout" path="M -5.55556E-7 3.33333E-6 L -5.55556E-7 -0.27315 " pathEditMode="relative" rAng="0" ptsTypes="AA">
                                      <p:cBhvr>
                                        <p:cTn id="18" dur="2000" fill="hold"/>
                                        <p:tgtEl>
                                          <p:spTgt spid="4098"/>
                                        </p:tgtEl>
                                        <p:attrNameLst>
                                          <p:attrName>ppt_x</p:attrName>
                                          <p:attrName>ppt_y</p:attrName>
                                        </p:attrNameLst>
                                      </p:cBhvr>
                                      <p:rCtr x="0" y="-137"/>
                                    </p:animMotion>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4099"/>
                                        </p:tgtEl>
                                        <p:attrNameLst>
                                          <p:attrName>style.visibility</p:attrName>
                                        </p:attrNameLst>
                                      </p:cBhvr>
                                      <p:to>
                                        <p:strVal val="visible"/>
                                      </p:to>
                                    </p:set>
                                    <p:animEffect transition="in" filter="wipe(left)">
                                      <p:cBhvr>
                                        <p:cTn id="26" dur="500"/>
                                        <p:tgtEl>
                                          <p:spTgt spid="4099"/>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4100"/>
                                        </p:tgtEl>
                                        <p:attrNameLst>
                                          <p:attrName>style.visibility</p:attrName>
                                        </p:attrNameLst>
                                      </p:cBhvr>
                                      <p:to>
                                        <p:strVal val="visible"/>
                                      </p:to>
                                    </p:set>
                                    <p:animEffect transition="in" filter="wipe(left)">
                                      <p:cBhvr>
                                        <p:cTn id="3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38</a:t>
            </a:fld>
            <a:r>
              <a:rPr lang="en-US" altLang="zh-CN" smtClean="0"/>
              <a:t>/45</a:t>
            </a:r>
            <a:endParaRPr lang="zh-CN" altLang="en-US" dirty="0"/>
          </a:p>
        </p:txBody>
      </p:sp>
    </p:spTree>
    <p:extLst>
      <p:ext uri="{BB962C8B-B14F-4D97-AF65-F5344CB8AC3E}">
        <p14:creationId xmlns:p14="http://schemas.microsoft.com/office/powerpoint/2010/main" val="34318219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20"/>
          <p:cNvGrpSpPr>
            <a:grpSpLocks/>
          </p:cNvGrpSpPr>
          <p:nvPr/>
        </p:nvGrpSpPr>
        <p:grpSpPr bwMode="auto">
          <a:xfrm>
            <a:off x="1500166" y="5805488"/>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25</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5124" name="Picture 4" descr="C:\Users\yaling.he\Desktop\Chapter01截图\Chapter01截图\图1.30　导航在浏览器宽度668px到799px之间的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14" y="4401186"/>
            <a:ext cx="5214974" cy="2373307"/>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yaling.he\Desktop\Chapter01截图\Chapter01截图\图1.31　导航在浏览器小于667px时导航消失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4" y="5357826"/>
            <a:ext cx="1714715" cy="1307875"/>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p:cNvSpPr>
            <a:spLocks noGrp="1"/>
          </p:cNvSpPr>
          <p:nvPr>
            <p:ph idx="1"/>
          </p:nvPr>
        </p:nvSpPr>
        <p:spPr>
          <a:xfrm>
            <a:off x="784225" y="1503363"/>
            <a:ext cx="5645163" cy="4518025"/>
          </a:xfrm>
        </p:spPr>
        <p:txBody>
          <a:bodyPr/>
          <a:lstStyle/>
          <a:p>
            <a:pPr>
              <a:defRPr/>
            </a:pPr>
            <a:r>
              <a:rPr lang="zh-CN" altLang="en-US" dirty="0" smtClean="0"/>
              <a:t>需求说明</a:t>
            </a:r>
            <a:endParaRPr lang="en-US" altLang="zh-CN" dirty="0" smtClean="0"/>
          </a:p>
          <a:p>
            <a:pPr lvl="1">
              <a:defRPr/>
            </a:pPr>
            <a:r>
              <a:rPr lang="zh-CN" altLang="zh-CN" dirty="0"/>
              <a:t>使用</a:t>
            </a:r>
            <a:r>
              <a:rPr lang="en-US" altLang="zh-CN" dirty="0"/>
              <a:t>link</a:t>
            </a:r>
            <a:r>
              <a:rPr lang="zh-CN" altLang="zh-CN" dirty="0"/>
              <a:t>方式引入媒体</a:t>
            </a:r>
            <a:r>
              <a:rPr lang="zh-CN" altLang="zh-CN" dirty="0" smtClean="0"/>
              <a:t>查询</a:t>
            </a:r>
            <a:endParaRPr lang="en-US" altLang="zh-CN" dirty="0" smtClean="0"/>
          </a:p>
          <a:p>
            <a:pPr lvl="1">
              <a:defRPr/>
            </a:pPr>
            <a:r>
              <a:rPr lang="zh-CN" altLang="zh-CN" dirty="0"/>
              <a:t>宽度大于</a:t>
            </a:r>
            <a:r>
              <a:rPr lang="en-US" altLang="zh-CN" dirty="0"/>
              <a:t>800px</a:t>
            </a:r>
            <a:r>
              <a:rPr lang="zh-CN" altLang="zh-CN" dirty="0" smtClean="0"/>
              <a:t>时，使用</a:t>
            </a:r>
            <a:r>
              <a:rPr lang="zh-CN" altLang="zh-CN" dirty="0"/>
              <a:t>弹性盒模型布局导航，主轴的对齐方式为</a:t>
            </a:r>
            <a:r>
              <a:rPr lang="en-US" altLang="zh-CN" dirty="0" smtClean="0"/>
              <a:t>center</a:t>
            </a:r>
          </a:p>
          <a:p>
            <a:pPr lvl="1">
              <a:defRPr/>
            </a:pPr>
            <a:r>
              <a:rPr lang="zh-CN" altLang="zh-CN" dirty="0"/>
              <a:t>宽度为</a:t>
            </a:r>
            <a:r>
              <a:rPr lang="en-US" altLang="zh-CN" dirty="0"/>
              <a:t>668px</a:t>
            </a:r>
            <a:r>
              <a:rPr lang="zh-CN" altLang="zh-CN" dirty="0"/>
              <a:t>到</a:t>
            </a:r>
            <a:r>
              <a:rPr lang="en-US" altLang="zh-CN" dirty="0"/>
              <a:t>799px</a:t>
            </a:r>
            <a:r>
              <a:rPr lang="zh-CN" altLang="zh-CN" dirty="0"/>
              <a:t>之间</a:t>
            </a:r>
            <a:r>
              <a:rPr lang="zh-CN" altLang="zh-CN" dirty="0" smtClean="0"/>
              <a:t>，主轴</a:t>
            </a:r>
            <a:r>
              <a:rPr lang="zh-CN" altLang="zh-CN" dirty="0"/>
              <a:t>的对齐方式为</a:t>
            </a:r>
            <a:r>
              <a:rPr lang="en-US" altLang="zh-CN" dirty="0" smtClean="0"/>
              <a:t>space-around</a:t>
            </a:r>
          </a:p>
          <a:p>
            <a:pPr lvl="1">
              <a:defRPr/>
            </a:pPr>
            <a:r>
              <a:rPr lang="zh-CN" altLang="zh-CN" dirty="0"/>
              <a:t>宽度为小于</a:t>
            </a:r>
            <a:r>
              <a:rPr lang="en-US" altLang="zh-CN" dirty="0" smtClean="0"/>
              <a:t>667px</a:t>
            </a:r>
            <a:r>
              <a:rPr lang="zh-CN" altLang="zh-CN" dirty="0" smtClean="0"/>
              <a:t>时，导航</a:t>
            </a:r>
            <a:r>
              <a:rPr lang="zh-CN" altLang="zh-CN" dirty="0"/>
              <a:t>消失，</a:t>
            </a:r>
            <a:r>
              <a:rPr lang="zh-CN" altLang="zh-CN" dirty="0" smtClean="0"/>
              <a:t>出现一</a:t>
            </a:r>
            <a:r>
              <a:rPr lang="zh-CN" altLang="zh-CN" dirty="0"/>
              <a:t>个缩略按钮，点击按钮的时候导航出现</a:t>
            </a:r>
            <a:endParaRPr lang="en-US" altLang="zh-CN" b="0" dirty="0" smtClean="0"/>
          </a:p>
        </p:txBody>
      </p:sp>
      <p:sp>
        <p:nvSpPr>
          <p:cNvPr id="2" name="标题 1"/>
          <p:cNvSpPr>
            <a:spLocks noGrp="1"/>
          </p:cNvSpPr>
          <p:nvPr>
            <p:ph type="title"/>
          </p:nvPr>
        </p:nvSpPr>
        <p:spPr>
          <a:xfrm>
            <a:off x="1928794" y="226210"/>
            <a:ext cx="7035819" cy="643722"/>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a:t>
            </a:r>
            <a:r>
              <a:rPr lang="en-US" altLang="zh-CN" dirty="0" err="1"/>
              <a:t>AdMaster</a:t>
            </a:r>
            <a:r>
              <a:rPr lang="zh-CN" altLang="zh-CN" dirty="0"/>
              <a:t>首页响应式导航</a:t>
            </a:r>
            <a:endParaRPr dirty="0"/>
          </a:p>
        </p:txBody>
      </p:sp>
      <p:grpSp>
        <p:nvGrpSpPr>
          <p:cNvPr id="5"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2" name="Picture 2" descr="C:\Users\yaling.he\Desktop\Chapter01截图\Chapter01截图\图1.32　导航在浏览器小于667px时导航出现的显示效果.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3702" y="3571876"/>
            <a:ext cx="2274039" cy="3128042"/>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yaling.he\Desktop\Chapter01截图\Chapter01截图\图1.29　导航在浏览器宽度大于800px下的显示效果.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2976" y="3643314"/>
            <a:ext cx="7732361" cy="2000264"/>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39</a:t>
            </a:fld>
            <a:r>
              <a:rPr lang="en-US" altLang="zh-CN" smtClean="0"/>
              <a:t>/45</a:t>
            </a:r>
            <a:endParaRPr lang="zh-CN" altLang="en-US" dirty="0"/>
          </a:p>
        </p:txBody>
      </p:sp>
    </p:spTree>
    <p:extLst>
      <p:ext uri="{BB962C8B-B14F-4D97-AF65-F5344CB8AC3E}">
        <p14:creationId xmlns:p14="http://schemas.microsoft.com/office/powerpoint/2010/main" val="133407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123"/>
                                        </p:tgtEl>
                                      </p:cBhvr>
                                      <p:by x="45000" y="45000"/>
                                    </p:animScale>
                                  </p:childTnLst>
                                </p:cTn>
                              </p:par>
                            </p:childTnLst>
                          </p:cTn>
                        </p:par>
                        <p:par>
                          <p:cTn id="7" fill="hold">
                            <p:stCondLst>
                              <p:cond delay="2000"/>
                            </p:stCondLst>
                            <p:childTnLst>
                              <p:par>
                                <p:cTn id="8" presetID="56" presetClass="path" presetSubtype="0" accel="50000" decel="50000" fill="hold" nodeType="afterEffect">
                                  <p:stCondLst>
                                    <p:cond delay="0"/>
                                  </p:stCondLst>
                                  <p:childTnLst>
                                    <p:animMotion origin="layout" path="M -3.05556E-6 -3.33333E-6 L 0.25157 -0.38703 " pathEditMode="relative" rAng="0" ptsTypes="AA">
                                      <p:cBhvr>
                                        <p:cTn id="9" dur="2000" fill="hold"/>
                                        <p:tgtEl>
                                          <p:spTgt spid="5123"/>
                                        </p:tgtEl>
                                        <p:attrNameLst>
                                          <p:attrName>ppt_x</p:attrName>
                                          <p:attrName>ppt_y</p:attrName>
                                        </p:attrNameLst>
                                      </p:cBhvr>
                                      <p:rCtr x="12600" y="-19400"/>
                                    </p:animMotion>
                                  </p:childTnLst>
                                </p:cTn>
                              </p:par>
                            </p:childTnLst>
                          </p:cTn>
                        </p:par>
                        <p:par>
                          <p:cTn id="10" fill="hold">
                            <p:stCondLst>
                              <p:cond delay="4000"/>
                            </p:stCondLst>
                            <p:childTnLst>
                              <p:par>
                                <p:cTn id="11" presetID="22" presetClass="entr" presetSubtype="8" fill="hold" nodeType="afterEffect">
                                  <p:stCondLst>
                                    <p:cond delay="0"/>
                                  </p:stCondLst>
                                  <p:childTnLst>
                                    <p:set>
                                      <p:cBhvr>
                                        <p:cTn id="12" dur="1" fill="hold">
                                          <p:stCondLst>
                                            <p:cond delay="0"/>
                                          </p:stCondLst>
                                        </p:cTn>
                                        <p:tgtEl>
                                          <p:spTgt spid="5124"/>
                                        </p:tgtEl>
                                        <p:attrNameLst>
                                          <p:attrName>style.visibility</p:attrName>
                                        </p:attrNameLst>
                                      </p:cBhvr>
                                      <p:to>
                                        <p:strVal val="visible"/>
                                      </p:to>
                                    </p:set>
                                    <p:animEffect transition="in" filter="wipe(left)">
                                      <p:cBhvr>
                                        <p:cTn id="13" dur="500"/>
                                        <p:tgtEl>
                                          <p:spTgt spid="5124"/>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2000" fill="hold"/>
                                        <p:tgtEl>
                                          <p:spTgt spid="5124"/>
                                        </p:tgtEl>
                                      </p:cBhvr>
                                      <p:by x="45000" y="45000"/>
                                    </p:animScale>
                                  </p:childTnLst>
                                </p:cTn>
                              </p:par>
                            </p:childTnLst>
                          </p:cTn>
                        </p:par>
                        <p:par>
                          <p:cTn id="18" fill="hold">
                            <p:stCondLst>
                              <p:cond delay="2000"/>
                            </p:stCondLst>
                            <p:childTnLst>
                              <p:par>
                                <p:cTn id="19" presetID="56" presetClass="path" presetSubtype="0" accel="50000" decel="50000" fill="hold" nodeType="afterEffect">
                                  <p:stCondLst>
                                    <p:cond delay="0"/>
                                  </p:stCondLst>
                                  <p:childTnLst>
                                    <p:animMotion origin="layout" path="M -1.94444E-6 -3.33333E-6 L 0.40504 -0.37754 " pathEditMode="relative" rAng="0" ptsTypes="AA">
                                      <p:cBhvr>
                                        <p:cTn id="20" dur="2000" fill="hold"/>
                                        <p:tgtEl>
                                          <p:spTgt spid="5124"/>
                                        </p:tgtEl>
                                        <p:attrNameLst>
                                          <p:attrName>ppt_x</p:attrName>
                                          <p:attrName>ppt_y</p:attrName>
                                        </p:attrNameLst>
                                      </p:cBhvr>
                                      <p:rCtr x="20200" y="-18900"/>
                                    </p:animMotion>
                                  </p:childTnLst>
                                </p:cTn>
                              </p:par>
                            </p:childTnLst>
                          </p:cTn>
                        </p:par>
                        <p:par>
                          <p:cTn id="21" fill="hold">
                            <p:stCondLst>
                              <p:cond delay="4000"/>
                            </p:stCondLst>
                            <p:childTnLst>
                              <p:par>
                                <p:cTn id="22" presetID="22" presetClass="entr" presetSubtype="8"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4500"/>
                            </p:stCondLst>
                            <p:childTnLst>
                              <p:par>
                                <p:cTn id="26" presetID="22" presetClass="entr" presetSubtype="8" fill="hold" nodeType="afterEffect">
                                  <p:stCondLst>
                                    <p:cond delay="0"/>
                                  </p:stCondLst>
                                  <p:childTnLst>
                                    <p:set>
                                      <p:cBhvr>
                                        <p:cTn id="27" dur="1" fill="hold">
                                          <p:stCondLst>
                                            <p:cond delay="0"/>
                                          </p:stCondLst>
                                        </p:cTn>
                                        <p:tgtEl>
                                          <p:spTgt spid="5125"/>
                                        </p:tgtEl>
                                        <p:attrNameLst>
                                          <p:attrName>style.visibility</p:attrName>
                                        </p:attrNameLst>
                                      </p:cBhvr>
                                      <p:to>
                                        <p:strVal val="visible"/>
                                      </p:to>
                                    </p:set>
                                    <p:animEffect transition="in" filter="wipe(left)">
                                      <p:cBhvr>
                                        <p:cTn id="28" dur="500"/>
                                        <p:tgtEl>
                                          <p:spTgt spid="5125"/>
                                        </p:tgtEl>
                                      </p:cBhvr>
                                    </p:animEffect>
                                  </p:childTnLst>
                                </p:cTn>
                              </p:par>
                            </p:childTnLst>
                          </p:cTn>
                        </p:par>
                        <p:par>
                          <p:cTn id="29" fill="hold">
                            <p:stCondLst>
                              <p:cond delay="5000"/>
                            </p:stCondLst>
                            <p:childTnLst>
                              <p:par>
                                <p:cTn id="30" presetID="22" presetClass="entr" presetSubtype="8" fill="hold" nodeType="afterEffect">
                                  <p:stCondLst>
                                    <p:cond delay="0"/>
                                  </p:stCondLst>
                                  <p:childTnLst>
                                    <p:set>
                                      <p:cBhvr>
                                        <p:cTn id="31" dur="1" fill="hold">
                                          <p:stCondLst>
                                            <p:cond delay="0"/>
                                          </p:stCondLst>
                                        </p:cTn>
                                        <p:tgtEl>
                                          <p:spTgt spid="5122"/>
                                        </p:tgtEl>
                                        <p:attrNameLst>
                                          <p:attrName>style.visibility</p:attrName>
                                        </p:attrNameLst>
                                      </p:cBhvr>
                                      <p:to>
                                        <p:strVal val="visible"/>
                                      </p:to>
                                    </p:set>
                                    <p:animEffect transition="in" filter="wipe(left)">
                                      <p:cBhvr>
                                        <p:cTn id="32" dur="500"/>
                                        <p:tgtEl>
                                          <p:spTgt spid="5122"/>
                                        </p:tgtEl>
                                      </p:cBhvr>
                                    </p:animEffect>
                                  </p:childTnLst>
                                </p:cTn>
                              </p:par>
                            </p:childTnLst>
                          </p:cTn>
                        </p:par>
                        <p:par>
                          <p:cTn id="33" fill="hold">
                            <p:stCondLst>
                              <p:cond delay="5500"/>
                            </p:stCondLst>
                            <p:childTnLst>
                              <p:par>
                                <p:cTn id="34" presetID="22" presetClass="entr" presetSubtype="8"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04025" y="285750"/>
            <a:ext cx="2160588" cy="523875"/>
          </a:xfrm>
        </p:spPr>
        <p:txBody>
          <a:bodyPr/>
          <a:lstStyle/>
          <a:p>
            <a:pPr eaLnBrk="1" hangingPunct="1"/>
            <a:r>
              <a:rPr smtClean="0">
                <a:solidFill>
                  <a:srgbClr val="121F55"/>
                </a:solidFill>
              </a:rPr>
              <a:t>课程结构图</a:t>
            </a:r>
            <a:endParaRPr lang="en-US" altLang="zh-CN" smtClean="0">
              <a:solidFill>
                <a:srgbClr val="121F55"/>
              </a:solidFill>
            </a:endParaRPr>
          </a:p>
        </p:txBody>
      </p:sp>
      <p:sp>
        <p:nvSpPr>
          <p:cNvPr id="2" name="内容占位符 1"/>
          <p:cNvSpPr>
            <a:spLocks noGrp="1"/>
          </p:cNvSpPr>
          <p:nvPr>
            <p:ph idx="1"/>
          </p:nvPr>
        </p:nvSpPr>
        <p:spPr/>
        <p:txBody>
          <a:bodyPr/>
          <a:lstStyle/>
          <a:p>
            <a:pPr marL="0" indent="0">
              <a:buNone/>
            </a:pPr>
            <a:r>
              <a:rPr lang="en-US" altLang="zh-CN" dirty="0" smtClean="0"/>
              <a:t> </a:t>
            </a:r>
            <a:endParaRPr lang="zh-CN" altLang="en-US" dirty="0"/>
          </a:p>
        </p:txBody>
      </p:sp>
      <p:pic>
        <p:nvPicPr>
          <p:cNvPr id="1026" name="Picture 2" descr="C:\Users\yaling.he\Desktop\2016-11-11_152623.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80" y="1869426"/>
            <a:ext cx="8882216" cy="3385049"/>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40</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32" y="286077"/>
            <a:ext cx="3392481" cy="523220"/>
          </a:xfrm>
        </p:spPr>
        <p:txBody>
          <a:bodyPr/>
          <a:lstStyle/>
          <a:p>
            <a:pPr>
              <a:defRPr/>
            </a:pPr>
            <a:r>
              <a:rPr lang="zh-CN" altLang="zh-CN" dirty="0"/>
              <a:t>响应式布局的优缺点</a:t>
            </a:r>
            <a:endParaRPr dirty="0"/>
          </a:p>
        </p:txBody>
      </p:sp>
      <p:sp>
        <p:nvSpPr>
          <p:cNvPr id="3" name="内容占位符 2"/>
          <p:cNvSpPr>
            <a:spLocks noGrp="1"/>
          </p:cNvSpPr>
          <p:nvPr>
            <p:ph idx="1"/>
          </p:nvPr>
        </p:nvSpPr>
        <p:spPr>
          <a:xfrm>
            <a:off x="784225" y="1503363"/>
            <a:ext cx="7645400" cy="4518025"/>
          </a:xfrm>
        </p:spPr>
        <p:txBody>
          <a:bodyPr/>
          <a:lstStyle/>
          <a:p>
            <a:pPr>
              <a:defRPr/>
            </a:pPr>
            <a:r>
              <a:rPr lang="zh-CN" altLang="zh-CN" dirty="0" smtClean="0"/>
              <a:t>优点</a:t>
            </a:r>
            <a:endParaRPr lang="en-US" altLang="zh-CN" dirty="0" smtClean="0"/>
          </a:p>
          <a:p>
            <a:pPr lvl="1"/>
            <a:r>
              <a:rPr lang="zh-CN" altLang="zh-CN" dirty="0"/>
              <a:t>面对不同分辨率设备灵活性强，能够快捷解决多设备显示使用</a:t>
            </a:r>
            <a:r>
              <a:rPr lang="zh-CN" altLang="zh-CN" dirty="0" smtClean="0"/>
              <a:t>问题</a:t>
            </a:r>
            <a:endParaRPr lang="zh-CN" altLang="zh-CN" dirty="0"/>
          </a:p>
          <a:p>
            <a:pPr lvl="1"/>
            <a:r>
              <a:rPr lang="zh-CN" altLang="zh-CN" dirty="0"/>
              <a:t>更少维护，开发一个网站，多终端</a:t>
            </a:r>
            <a:r>
              <a:rPr lang="zh-CN" altLang="zh-CN" dirty="0" smtClean="0"/>
              <a:t>使用</a:t>
            </a:r>
            <a:endParaRPr lang="en-US" altLang="zh-CN" dirty="0" smtClean="0"/>
          </a:p>
          <a:p>
            <a:r>
              <a:rPr lang="zh-CN" altLang="zh-CN" dirty="0" smtClean="0"/>
              <a:t>缺点</a:t>
            </a:r>
            <a:endParaRPr lang="zh-CN" altLang="zh-CN" dirty="0"/>
          </a:p>
          <a:p>
            <a:pPr lvl="1"/>
            <a:r>
              <a:rPr lang="zh-CN" altLang="zh-CN" dirty="0"/>
              <a:t>兼容各种设备工作量</a:t>
            </a:r>
            <a:r>
              <a:rPr lang="zh-CN" altLang="zh-CN" dirty="0" smtClean="0"/>
              <a:t>大</a:t>
            </a:r>
            <a:endParaRPr lang="zh-CN" altLang="zh-CN" dirty="0"/>
          </a:p>
          <a:p>
            <a:pPr lvl="1"/>
            <a:r>
              <a:rPr lang="zh-CN" altLang="zh-CN" dirty="0"/>
              <a:t>代码累赘，会出现隐藏无用的元素，加载时间长</a:t>
            </a: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41</a:t>
            </a:fld>
            <a:r>
              <a:rPr lang="en-US" altLang="zh-CN" smtClean="0"/>
              <a:t>/45</a:t>
            </a:r>
            <a:endParaRPr lang="zh-CN" altLang="en-US" dirty="0"/>
          </a:p>
        </p:txBody>
      </p:sp>
    </p:spTree>
    <p:extLst>
      <p:ext uri="{BB962C8B-B14F-4D97-AF65-F5344CB8AC3E}">
        <p14:creationId xmlns:p14="http://schemas.microsoft.com/office/powerpoint/2010/main" val="2602373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7958168" y="274638"/>
            <a:ext cx="971550" cy="582612"/>
          </a:xfrm>
        </p:spPr>
        <p:txBody>
          <a:bodyPr/>
          <a:lstStyle/>
          <a:p>
            <a:pPr eaLnBrk="1" hangingPunct="1"/>
            <a:r>
              <a:rPr dirty="0" smtClean="0">
                <a:solidFill>
                  <a:srgbClr val="121F55"/>
                </a:solidFill>
              </a:rPr>
              <a:t>总结</a:t>
            </a:r>
          </a:p>
        </p:txBody>
      </p:sp>
      <p:sp>
        <p:nvSpPr>
          <p:cNvPr id="53251" name="TextBox 4"/>
          <p:cNvSpPr txBox="1">
            <a:spLocks noChangeArrowheads="1"/>
          </p:cNvSpPr>
          <p:nvPr/>
        </p:nvSpPr>
        <p:spPr bwMode="auto">
          <a:xfrm>
            <a:off x="1979712" y="1617209"/>
            <a:ext cx="6383338"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2000" b="1" dirty="0" smtClean="0">
                <a:ea typeface="微软雅黑" pitchFamily="34" charset="-122"/>
                <a:cs typeface="Arial" charset="0"/>
              </a:rPr>
              <a:t>弹性布局</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r>
              <a:rPr lang="zh-CN" altLang="en-US" sz="2000" b="1" dirty="0" smtClean="0">
                <a:ea typeface="微软雅黑" pitchFamily="34" charset="-122"/>
                <a:cs typeface="Arial" charset="0"/>
              </a:rPr>
              <a:t>响应式布局的</a:t>
            </a:r>
            <a:endParaRPr lang="en-US" altLang="zh-CN" sz="2000" b="1" dirty="0" smtClean="0">
              <a:ea typeface="微软雅黑" pitchFamily="34" charset="-122"/>
              <a:cs typeface="Arial" charset="0"/>
            </a:endParaRPr>
          </a:p>
          <a:p>
            <a:pPr eaLnBrk="1" hangingPunct="1"/>
            <a:r>
              <a:rPr lang="zh-CN" altLang="en-US" sz="2000" b="1" dirty="0" smtClean="0">
                <a:ea typeface="微软雅黑" pitchFamily="34" charset="-122"/>
                <a:cs typeface="Arial" charset="0"/>
              </a:rPr>
              <a:t>实现方式及应用</a:t>
            </a:r>
            <a:endParaRPr lang="zh-CN" altLang="en-US" sz="2000" dirty="0">
              <a:ea typeface="微软雅黑" pitchFamily="34" charset="-122"/>
              <a:cs typeface="Arial" charset="0"/>
            </a:endParaRPr>
          </a:p>
        </p:txBody>
      </p:sp>
      <p:sp>
        <p:nvSpPr>
          <p:cNvPr id="53252" name="AutoShape 3"/>
          <p:cNvSpPr>
            <a:spLocks/>
          </p:cNvSpPr>
          <p:nvPr/>
        </p:nvSpPr>
        <p:spPr bwMode="auto">
          <a:xfrm>
            <a:off x="5084014" y="3810863"/>
            <a:ext cx="179388" cy="704850"/>
          </a:xfrm>
          <a:prstGeom prst="leftBrace">
            <a:avLst>
              <a:gd name="adj1" fmla="val 61885"/>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53253" name="TextBox 11"/>
          <p:cNvSpPr txBox="1">
            <a:spLocks noChangeArrowheads="1"/>
          </p:cNvSpPr>
          <p:nvPr/>
        </p:nvSpPr>
        <p:spPr bwMode="auto">
          <a:xfrm>
            <a:off x="4087836" y="3929066"/>
            <a:ext cx="37703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smtClean="0">
                <a:solidFill>
                  <a:srgbClr val="FF0000"/>
                </a:solidFill>
                <a:ea typeface="微软雅黑" pitchFamily="34" charset="-122"/>
                <a:cs typeface="Arial" charset="0"/>
              </a:rPr>
              <a:t>媒体查询</a:t>
            </a:r>
            <a:endParaRPr lang="en-US" altLang="zh-CN" sz="1600" b="1" dirty="0">
              <a:solidFill>
                <a:srgbClr val="FF0000"/>
              </a:solidFill>
              <a:ea typeface="微软雅黑" pitchFamily="34" charset="-122"/>
              <a:cs typeface="Arial" charset="0"/>
            </a:endParaRPr>
          </a:p>
          <a:p>
            <a:pPr eaLnBrk="1" hangingPunct="1"/>
            <a:endParaRPr lang="en-US" altLang="zh-CN" sz="1600" b="1" dirty="0">
              <a:solidFill>
                <a:srgbClr val="C00000"/>
              </a:solidFill>
              <a:ea typeface="微软雅黑" pitchFamily="34" charset="-122"/>
              <a:cs typeface="Arial" charset="0"/>
            </a:endParaRPr>
          </a:p>
          <a:p>
            <a:pPr eaLnBrk="1" hangingPunct="1"/>
            <a:endParaRPr lang="en-US" altLang="zh-CN" sz="1600" b="1" dirty="0" smtClean="0">
              <a:ea typeface="微软雅黑" pitchFamily="34" charset="-122"/>
              <a:cs typeface="Arial" charset="0"/>
            </a:endParaRPr>
          </a:p>
          <a:p>
            <a:pPr eaLnBrk="1" hangingPunct="1"/>
            <a:r>
              <a:rPr lang="zh-CN" altLang="en-US" sz="1600" b="1" dirty="0" smtClean="0">
                <a:ea typeface="微软雅黑" pitchFamily="34" charset="-122"/>
                <a:cs typeface="Arial" charset="0"/>
              </a:rPr>
              <a:t>响应</a:t>
            </a:r>
            <a:r>
              <a:rPr lang="zh-CN" altLang="en-US" sz="1600" b="1" dirty="0">
                <a:ea typeface="微软雅黑" pitchFamily="34" charset="-122"/>
                <a:cs typeface="Arial" charset="0"/>
              </a:rPr>
              <a:t>式布局的应用</a:t>
            </a:r>
            <a:endParaRPr lang="en-US" altLang="zh-CN" sz="1600" b="1" dirty="0">
              <a:ea typeface="微软雅黑" pitchFamily="34" charset="-122"/>
              <a:cs typeface="Arial" charset="0"/>
            </a:endParaRPr>
          </a:p>
          <a:p>
            <a:pPr eaLnBrk="1" hangingPunct="1"/>
            <a:endParaRPr lang="en-US" altLang="zh-CN" sz="1600" b="1" dirty="0" smtClean="0">
              <a:ea typeface="微软雅黑" pitchFamily="34" charset="-122"/>
              <a:cs typeface="Arial" charset="0"/>
            </a:endParaRPr>
          </a:p>
          <a:p>
            <a:pPr eaLnBrk="1" hangingPunct="1"/>
            <a:endParaRPr lang="en-US" altLang="zh-CN" sz="1600" b="1" dirty="0">
              <a:ea typeface="微软雅黑" pitchFamily="34" charset="-122"/>
              <a:cs typeface="Arial" charset="0"/>
            </a:endParaRPr>
          </a:p>
          <a:p>
            <a:pPr eaLnBrk="1" hangingPunct="1"/>
            <a:r>
              <a:rPr lang="zh-CN" altLang="en-US" sz="1600" b="1" dirty="0" smtClean="0">
                <a:ea typeface="微软雅黑" pitchFamily="34" charset="-122"/>
                <a:cs typeface="Arial" charset="0"/>
              </a:rPr>
              <a:t>响应</a:t>
            </a:r>
            <a:r>
              <a:rPr lang="zh-CN" altLang="en-US" sz="1600" b="1" dirty="0">
                <a:ea typeface="微软雅黑" pitchFamily="34" charset="-122"/>
                <a:cs typeface="Arial" charset="0"/>
              </a:rPr>
              <a:t>式布局的优点和</a:t>
            </a:r>
            <a:r>
              <a:rPr lang="zh-CN" altLang="en-US" sz="1600" b="1" dirty="0" smtClean="0">
                <a:ea typeface="微软雅黑" pitchFamily="34" charset="-122"/>
                <a:cs typeface="Arial" charset="0"/>
              </a:rPr>
              <a:t>缺点</a:t>
            </a:r>
            <a:endParaRPr lang="zh-CN" altLang="en-US" sz="1600" b="1" dirty="0">
              <a:solidFill>
                <a:srgbClr val="C00000"/>
              </a:solidFill>
              <a:ea typeface="微软雅黑" pitchFamily="34" charset="-122"/>
              <a:cs typeface="Arial" charset="0"/>
            </a:endParaRPr>
          </a:p>
        </p:txBody>
      </p:sp>
      <p:sp>
        <p:nvSpPr>
          <p:cNvPr id="53254" name="TextBox 12"/>
          <p:cNvSpPr txBox="1">
            <a:spLocks noChangeArrowheads="1"/>
          </p:cNvSpPr>
          <p:nvPr/>
        </p:nvSpPr>
        <p:spPr bwMode="auto">
          <a:xfrm>
            <a:off x="5252912" y="3750131"/>
            <a:ext cx="114518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a:solidFill>
                  <a:srgbClr val="FF0000"/>
                </a:solidFill>
                <a:ea typeface="微软雅黑" pitchFamily="34" charset="-122"/>
                <a:cs typeface="Arial" charset="0"/>
              </a:rPr>
              <a:t>媒体</a:t>
            </a:r>
            <a:r>
              <a:rPr lang="zh-CN" altLang="en-US" sz="1600" b="1" dirty="0" smtClean="0">
                <a:solidFill>
                  <a:srgbClr val="FF0000"/>
                </a:solidFill>
                <a:ea typeface="微软雅黑" pitchFamily="34" charset="-122"/>
                <a:cs typeface="Arial" charset="0"/>
              </a:rPr>
              <a:t>类型</a:t>
            </a:r>
            <a:endParaRPr lang="en-US" altLang="zh-CN" sz="1600" b="1" dirty="0" smtClean="0">
              <a:solidFill>
                <a:srgbClr val="FF0000"/>
              </a:solidFill>
              <a:ea typeface="微软雅黑" pitchFamily="34" charset="-122"/>
              <a:cs typeface="Arial" charset="0"/>
            </a:endParaRPr>
          </a:p>
          <a:p>
            <a:pPr eaLnBrk="1" hangingPunct="1"/>
            <a:r>
              <a:rPr lang="zh-CN" altLang="en-US" sz="1600" b="1" dirty="0" smtClean="0">
                <a:solidFill>
                  <a:srgbClr val="FF0000"/>
                </a:solidFill>
                <a:ea typeface="微软雅黑" pitchFamily="34" charset="-122"/>
                <a:cs typeface="Arial" charset="0"/>
              </a:rPr>
              <a:t>媒体特性</a:t>
            </a:r>
            <a:endParaRPr lang="en-US" altLang="zh-CN" sz="1600" b="1" dirty="0" smtClean="0">
              <a:solidFill>
                <a:srgbClr val="FF0000"/>
              </a:solidFill>
              <a:ea typeface="微软雅黑" pitchFamily="34" charset="-122"/>
              <a:cs typeface="Arial" charset="0"/>
            </a:endParaRPr>
          </a:p>
          <a:p>
            <a:pPr eaLnBrk="1" hangingPunct="1"/>
            <a:r>
              <a:rPr lang="zh-CN" altLang="en-US" sz="1600" b="1" dirty="0" smtClean="0">
                <a:solidFill>
                  <a:srgbClr val="FF0000"/>
                </a:solidFill>
                <a:ea typeface="微软雅黑" pitchFamily="34" charset="-122"/>
                <a:cs typeface="Arial" charset="0"/>
              </a:rPr>
              <a:t>关键词</a:t>
            </a:r>
            <a:endParaRPr lang="zh-CN" altLang="en-US" sz="1600" b="1" dirty="0">
              <a:solidFill>
                <a:srgbClr val="FF0000"/>
              </a:solidFill>
              <a:ea typeface="微软雅黑" pitchFamily="34" charset="-122"/>
              <a:cs typeface="Arial" charset="0"/>
            </a:endParaRPr>
          </a:p>
        </p:txBody>
      </p:sp>
      <p:sp>
        <p:nvSpPr>
          <p:cNvPr id="53255" name="AutoShape 3"/>
          <p:cNvSpPr>
            <a:spLocks/>
          </p:cNvSpPr>
          <p:nvPr/>
        </p:nvSpPr>
        <p:spPr bwMode="auto">
          <a:xfrm>
            <a:off x="3962468" y="4000503"/>
            <a:ext cx="180904" cy="1643075"/>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53256" name="TextBox 15"/>
          <p:cNvSpPr txBox="1">
            <a:spLocks noChangeArrowheads="1"/>
          </p:cNvSpPr>
          <p:nvPr/>
        </p:nvSpPr>
        <p:spPr bwMode="auto">
          <a:xfrm>
            <a:off x="0" y="3100388"/>
            <a:ext cx="1819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ea typeface="微软雅黑" pitchFamily="34" charset="-122"/>
                <a:cs typeface="Arial" charset="0"/>
              </a:rPr>
              <a:t>响应</a:t>
            </a:r>
            <a:r>
              <a:rPr lang="zh-CN" altLang="en-US" sz="2000" b="1" dirty="0" smtClean="0">
                <a:ea typeface="微软雅黑" pitchFamily="34" charset="-122"/>
                <a:cs typeface="Arial" charset="0"/>
              </a:rPr>
              <a:t>式布局</a:t>
            </a:r>
            <a:endParaRPr lang="en-US" altLang="zh-CN" sz="2000" b="1" dirty="0">
              <a:ea typeface="微软雅黑" pitchFamily="34" charset="-122"/>
              <a:cs typeface="Arial" charset="0"/>
            </a:endParaRPr>
          </a:p>
        </p:txBody>
      </p:sp>
      <p:sp>
        <p:nvSpPr>
          <p:cNvPr id="53257" name="AutoShape 3"/>
          <p:cNvSpPr>
            <a:spLocks/>
          </p:cNvSpPr>
          <p:nvPr/>
        </p:nvSpPr>
        <p:spPr bwMode="auto">
          <a:xfrm>
            <a:off x="1643042" y="1785926"/>
            <a:ext cx="377137" cy="3000396"/>
          </a:xfrm>
          <a:prstGeom prst="leftBrace">
            <a:avLst>
              <a:gd name="adj1" fmla="val 62112"/>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13" name="TextBox 12"/>
          <p:cNvSpPr txBox="1">
            <a:spLocks noChangeArrowheads="1"/>
          </p:cNvSpPr>
          <p:nvPr/>
        </p:nvSpPr>
        <p:spPr bwMode="auto">
          <a:xfrm>
            <a:off x="5957733" y="5321033"/>
            <a:ext cx="29344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1600" b="1" dirty="0" smtClean="0">
              <a:ea typeface="微软雅黑" pitchFamily="34" charset="-122"/>
              <a:cs typeface="Arial" charset="0"/>
            </a:endParaRPr>
          </a:p>
          <a:p>
            <a:pPr eaLnBrk="1" hangingPunct="1">
              <a:defRPr/>
            </a:pPr>
            <a:endParaRPr lang="zh-CN" altLang="en-US" sz="1600" b="1" dirty="0" smtClean="0">
              <a:ea typeface="微软雅黑" pitchFamily="34" charset="-122"/>
              <a:cs typeface="Arial" charset="0"/>
            </a:endParaRPr>
          </a:p>
        </p:txBody>
      </p:sp>
      <p:sp>
        <p:nvSpPr>
          <p:cNvPr id="14" name="AutoShape 3"/>
          <p:cNvSpPr>
            <a:spLocks/>
          </p:cNvSpPr>
          <p:nvPr/>
        </p:nvSpPr>
        <p:spPr bwMode="auto">
          <a:xfrm>
            <a:off x="3131840" y="1214423"/>
            <a:ext cx="225714" cy="1214446"/>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 name="矩形 1"/>
          <p:cNvSpPr/>
          <p:nvPr/>
        </p:nvSpPr>
        <p:spPr>
          <a:xfrm>
            <a:off x="3347864" y="1080057"/>
            <a:ext cx="4748574" cy="1446550"/>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固定</a:t>
            </a:r>
            <a:r>
              <a:rPr lang="zh-CN" altLang="en-US" sz="1600" b="1" dirty="0">
                <a:solidFill>
                  <a:srgbClr val="000000"/>
                </a:solidFill>
                <a:ea typeface="微软雅黑" pitchFamily="34" charset="-122"/>
                <a:cs typeface="Arial" charset="0"/>
              </a:rPr>
              <a:t>布局在不同浏览器屏幕下会</a:t>
            </a:r>
            <a:r>
              <a:rPr lang="zh-CN" altLang="en-US" sz="1600" b="1" dirty="0" smtClean="0">
                <a:solidFill>
                  <a:srgbClr val="000000"/>
                </a:solidFill>
                <a:ea typeface="微软雅黑" pitchFamily="34" charset="-122"/>
                <a:cs typeface="Arial" charset="0"/>
              </a:rPr>
              <a:t>呈现不同</a:t>
            </a:r>
            <a:r>
              <a:rPr lang="zh-CN" altLang="en-US" sz="1600" b="1" dirty="0">
                <a:solidFill>
                  <a:srgbClr val="000000"/>
                </a:solidFill>
                <a:ea typeface="微软雅黑" pitchFamily="34" charset="-122"/>
                <a:cs typeface="Arial" charset="0"/>
              </a:rPr>
              <a:t>的</a:t>
            </a:r>
            <a:r>
              <a:rPr lang="zh-CN" altLang="en-US" sz="1600" b="1" dirty="0" smtClean="0">
                <a:solidFill>
                  <a:srgbClr val="000000"/>
                </a:solidFill>
                <a:ea typeface="微软雅黑" pitchFamily="34" charset="-122"/>
                <a:cs typeface="Arial" charset="0"/>
              </a:rPr>
              <a:t>方式</a:t>
            </a:r>
            <a:endParaRPr lang="en-US" altLang="zh-CN" sz="1600" b="1" dirty="0" smtClean="0">
              <a:solidFill>
                <a:srgbClr val="000000"/>
              </a:solidFill>
              <a:ea typeface="微软雅黑" pitchFamily="34" charset="-122"/>
              <a:cs typeface="Arial" charset="0"/>
            </a:endParaRPr>
          </a:p>
          <a:p>
            <a:pPr lvl="0"/>
            <a:endParaRPr lang="en-US" altLang="zh-CN" sz="1400" b="1" dirty="0" smtClean="0">
              <a:solidFill>
                <a:srgbClr val="000000"/>
              </a:solidFill>
              <a:ea typeface="微软雅黑" pitchFamily="34" charset="-122"/>
              <a:cs typeface="Arial" charset="0"/>
            </a:endParaRPr>
          </a:p>
          <a:p>
            <a:pPr lvl="0"/>
            <a:endParaRPr lang="en-US" altLang="zh-CN" sz="1400" b="1" dirty="0" smtClean="0">
              <a:solidFill>
                <a:srgbClr val="000000"/>
              </a:solidFill>
              <a:ea typeface="微软雅黑" pitchFamily="34" charset="-122"/>
              <a:cs typeface="Arial" charset="0"/>
            </a:endParaRPr>
          </a:p>
          <a:p>
            <a:pPr lvl="0"/>
            <a:endParaRPr lang="en-US" altLang="zh-CN" sz="1400" b="1" dirty="0" smtClean="0">
              <a:solidFill>
                <a:srgbClr val="000000"/>
              </a:solidFill>
              <a:ea typeface="微软雅黑" pitchFamily="34" charset="-122"/>
              <a:cs typeface="Arial" charset="0"/>
            </a:endParaRPr>
          </a:p>
          <a:p>
            <a:pPr lvl="0"/>
            <a:endParaRPr lang="en-US" altLang="zh-CN" sz="1400" b="1" dirty="0" smtClean="0">
              <a:solidFill>
                <a:srgbClr val="000000"/>
              </a:solidFill>
              <a:ea typeface="微软雅黑" pitchFamily="34" charset="-122"/>
              <a:cs typeface="Arial" charset="0"/>
            </a:endParaRPr>
          </a:p>
          <a:p>
            <a:r>
              <a:rPr lang="zh-CN" altLang="zh-CN" sz="1600" b="1" dirty="0" smtClean="0">
                <a:solidFill>
                  <a:srgbClr val="000000"/>
                </a:solidFill>
                <a:ea typeface="微软雅黑" pitchFamily="34" charset="-122"/>
                <a:cs typeface="Arial" charset="0"/>
              </a:rPr>
              <a:t>实现弹性布局的两种方法</a:t>
            </a:r>
            <a:endParaRPr lang="zh-CN" altLang="en-US" sz="1600" b="1" dirty="0" smtClean="0">
              <a:solidFill>
                <a:srgbClr val="000000"/>
              </a:solidFill>
              <a:ea typeface="微软雅黑" pitchFamily="34" charset="-122"/>
              <a:cs typeface="Arial" charset="0"/>
            </a:endParaRPr>
          </a:p>
        </p:txBody>
      </p:sp>
      <p:sp>
        <p:nvSpPr>
          <p:cNvPr id="17" name="AutoShape 3"/>
          <p:cNvSpPr>
            <a:spLocks/>
          </p:cNvSpPr>
          <p:nvPr/>
        </p:nvSpPr>
        <p:spPr bwMode="auto">
          <a:xfrm>
            <a:off x="5765398" y="1916832"/>
            <a:ext cx="192335" cy="1027658"/>
          </a:xfrm>
          <a:prstGeom prst="leftBrace">
            <a:avLst>
              <a:gd name="adj1" fmla="val 61825"/>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4" name="TextBox 3"/>
          <p:cNvSpPr txBox="1"/>
          <p:nvPr/>
        </p:nvSpPr>
        <p:spPr>
          <a:xfrm>
            <a:off x="5868144" y="1919734"/>
            <a:ext cx="1885156" cy="1077218"/>
          </a:xfrm>
          <a:prstGeom prst="rect">
            <a:avLst/>
          </a:prstGeom>
          <a:noFill/>
        </p:spPr>
        <p:txBody>
          <a:bodyPr wrap="square" rtlCol="0">
            <a:spAutoFit/>
          </a:bodyPr>
          <a:lstStyle/>
          <a:p>
            <a:r>
              <a:rPr lang="zh-CN" altLang="zh-CN" sz="1600" b="1" dirty="0">
                <a:solidFill>
                  <a:schemeClr val="accent5">
                    <a:lumMod val="10000"/>
                  </a:schemeClr>
                </a:solidFill>
                <a:latin typeface="微软雅黑" pitchFamily="34" charset="-122"/>
                <a:ea typeface="微软雅黑" pitchFamily="34" charset="-122"/>
              </a:rPr>
              <a:t>浮动</a:t>
            </a:r>
            <a:r>
              <a:rPr lang="en-US" altLang="zh-CN" sz="1600" b="1" dirty="0">
                <a:solidFill>
                  <a:schemeClr val="accent5">
                    <a:lumMod val="10000"/>
                  </a:schemeClr>
                </a:solidFill>
                <a:latin typeface="微软雅黑" pitchFamily="34" charset="-122"/>
                <a:ea typeface="微软雅黑" pitchFamily="34" charset="-122"/>
              </a:rPr>
              <a:t>+</a:t>
            </a:r>
            <a:r>
              <a:rPr lang="zh-CN" altLang="zh-CN" sz="1600" b="1" dirty="0">
                <a:solidFill>
                  <a:schemeClr val="accent5">
                    <a:lumMod val="10000"/>
                  </a:schemeClr>
                </a:solidFill>
                <a:latin typeface="微软雅黑" pitchFamily="34" charset="-122"/>
                <a:ea typeface="微软雅黑" pitchFamily="34" charset="-122"/>
              </a:rPr>
              <a:t>百分比</a:t>
            </a:r>
            <a:r>
              <a:rPr lang="zh-CN" altLang="zh-CN" sz="1600" b="1" dirty="0" smtClean="0">
                <a:solidFill>
                  <a:schemeClr val="accent5">
                    <a:lumMod val="10000"/>
                  </a:schemeClr>
                </a:solidFill>
                <a:latin typeface="微软雅黑" pitchFamily="34" charset="-122"/>
                <a:ea typeface="微软雅黑" pitchFamily="34" charset="-122"/>
              </a:rPr>
              <a:t>布局</a:t>
            </a:r>
            <a:endParaRPr lang="en-US" altLang="zh-CN" sz="1600" b="1" dirty="0" smtClean="0">
              <a:solidFill>
                <a:schemeClr val="accent5">
                  <a:lumMod val="10000"/>
                </a:schemeClr>
              </a:solidFill>
              <a:latin typeface="微软雅黑" pitchFamily="34" charset="-122"/>
              <a:ea typeface="微软雅黑" pitchFamily="34" charset="-122"/>
            </a:endParaRPr>
          </a:p>
          <a:p>
            <a:endParaRPr lang="en-US" altLang="zh-CN" sz="1600" b="1" dirty="0" smtClean="0">
              <a:solidFill>
                <a:schemeClr val="accent5">
                  <a:lumMod val="10000"/>
                </a:schemeClr>
              </a:solidFill>
              <a:latin typeface="微软雅黑" pitchFamily="34" charset="-122"/>
              <a:ea typeface="微软雅黑" pitchFamily="34" charset="-122"/>
            </a:endParaRPr>
          </a:p>
          <a:p>
            <a:endParaRPr lang="en-US" altLang="zh-CN" sz="1600" b="1" dirty="0">
              <a:solidFill>
                <a:schemeClr val="accent5">
                  <a:lumMod val="10000"/>
                </a:schemeClr>
              </a:solidFill>
              <a:latin typeface="微软雅黑" pitchFamily="34" charset="-122"/>
              <a:ea typeface="微软雅黑" pitchFamily="34" charset="-122"/>
            </a:endParaRPr>
          </a:p>
          <a:p>
            <a:r>
              <a:rPr lang="en-US" altLang="zh-CN" sz="1600" b="1" dirty="0" smtClean="0">
                <a:solidFill>
                  <a:srgbClr val="FF0000"/>
                </a:solidFill>
                <a:latin typeface="微软雅黑" pitchFamily="34" charset="-122"/>
                <a:ea typeface="微软雅黑" pitchFamily="34" charset="-122"/>
              </a:rPr>
              <a:t>Flex</a:t>
            </a:r>
            <a:r>
              <a:rPr lang="zh-CN" altLang="en-US" sz="1600" b="1" dirty="0" smtClean="0">
                <a:solidFill>
                  <a:srgbClr val="FF0000"/>
                </a:solidFill>
                <a:latin typeface="微软雅黑" pitchFamily="34" charset="-122"/>
                <a:ea typeface="微软雅黑" pitchFamily="34" charset="-122"/>
              </a:rPr>
              <a:t>布局</a:t>
            </a:r>
            <a:endParaRPr lang="zh-CN" altLang="en-US" sz="1600" b="1" dirty="0">
              <a:solidFill>
                <a:srgbClr val="FF0000"/>
              </a:solidFill>
              <a:latin typeface="微软雅黑" pitchFamily="34" charset="-122"/>
              <a:ea typeface="微软雅黑" pitchFamily="34" charset="-122"/>
            </a:endParaRPr>
          </a:p>
        </p:txBody>
      </p:sp>
      <p:sp>
        <p:nvSpPr>
          <p:cNvPr id="19" name="AutoShape 3"/>
          <p:cNvSpPr>
            <a:spLocks/>
          </p:cNvSpPr>
          <p:nvPr/>
        </p:nvSpPr>
        <p:spPr bwMode="auto">
          <a:xfrm>
            <a:off x="6804248" y="2269257"/>
            <a:ext cx="193108" cy="1303759"/>
          </a:xfrm>
          <a:prstGeom prst="leftBrace">
            <a:avLst>
              <a:gd name="adj1" fmla="val 61885"/>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5" name="TextBox 4"/>
          <p:cNvSpPr txBox="1"/>
          <p:nvPr/>
        </p:nvSpPr>
        <p:spPr>
          <a:xfrm>
            <a:off x="6924307" y="2204864"/>
            <a:ext cx="1608133" cy="1477328"/>
          </a:xfrm>
          <a:prstGeom prst="rect">
            <a:avLst/>
          </a:prstGeom>
          <a:noFill/>
        </p:spPr>
        <p:txBody>
          <a:bodyPr wrap="none" rtlCol="0">
            <a:spAutoFit/>
          </a:bodyPr>
          <a:lstStyle/>
          <a:p>
            <a:r>
              <a:rPr lang="en-US" altLang="zh-CN" smtClean="0">
                <a:solidFill>
                  <a:srgbClr val="FF0000"/>
                </a:solidFill>
              </a:rPr>
              <a:t>flex</a:t>
            </a:r>
            <a:endParaRPr lang="en-US" altLang="zh-CN" dirty="0">
              <a:solidFill>
                <a:srgbClr val="FF0000"/>
              </a:solidFill>
            </a:endParaRPr>
          </a:p>
          <a:p>
            <a:r>
              <a:rPr lang="en-US" altLang="zh-CN" dirty="0" smtClean="0">
                <a:solidFill>
                  <a:srgbClr val="FF0000"/>
                </a:solidFill>
              </a:rPr>
              <a:t>flex-direction</a:t>
            </a:r>
            <a:endParaRPr lang="en-US" altLang="zh-CN" dirty="0">
              <a:solidFill>
                <a:srgbClr val="FF0000"/>
              </a:solidFill>
            </a:endParaRPr>
          </a:p>
          <a:p>
            <a:r>
              <a:rPr lang="en-US" altLang="zh-CN" dirty="0" smtClean="0">
                <a:solidFill>
                  <a:srgbClr val="FF0000"/>
                </a:solidFill>
              </a:rPr>
              <a:t>flex-wrap</a:t>
            </a:r>
            <a:endParaRPr lang="en-US" altLang="zh-CN" dirty="0">
              <a:solidFill>
                <a:srgbClr val="FF0000"/>
              </a:solidFill>
            </a:endParaRPr>
          </a:p>
          <a:p>
            <a:r>
              <a:rPr lang="en-US" altLang="zh-CN" dirty="0" smtClean="0">
                <a:solidFill>
                  <a:srgbClr val="FF0000"/>
                </a:solidFill>
              </a:rPr>
              <a:t>justify-content</a:t>
            </a:r>
            <a:endParaRPr lang="en-US" altLang="zh-CN" dirty="0">
              <a:solidFill>
                <a:srgbClr val="FF0000"/>
              </a:solidFill>
            </a:endParaRPr>
          </a:p>
          <a:p>
            <a:r>
              <a:rPr lang="en-US" altLang="zh-CN" dirty="0" smtClean="0">
                <a:solidFill>
                  <a:srgbClr val="FF0000"/>
                </a:solidFill>
              </a:rPr>
              <a:t>align-items</a:t>
            </a:r>
            <a:endParaRPr lang="zh-CN" altLang="en-US" dirty="0">
              <a:solidFill>
                <a:srgbClr val="FF0000"/>
              </a:solidFill>
            </a:endParaRP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42</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6443663" y="285750"/>
            <a:ext cx="2520950" cy="523875"/>
          </a:xfrm>
        </p:spPr>
        <p:txBody>
          <a:bodyPr/>
          <a:lstStyle/>
          <a:p>
            <a:pPr eaLnBrk="1" hangingPunct="1"/>
            <a:r>
              <a:rPr smtClean="0">
                <a:solidFill>
                  <a:srgbClr val="121F55"/>
                </a:solidFill>
              </a:rPr>
              <a:t>相关学习资源</a:t>
            </a:r>
          </a:p>
        </p:txBody>
      </p:sp>
      <p:sp>
        <p:nvSpPr>
          <p:cNvPr id="9" name="矩形 8"/>
          <p:cNvSpPr/>
          <p:nvPr/>
        </p:nvSpPr>
        <p:spPr>
          <a:xfrm>
            <a:off x="2267744" y="34321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学习平台</a:t>
            </a:r>
          </a:p>
        </p:txBody>
      </p:sp>
      <p:sp>
        <p:nvSpPr>
          <p:cNvPr id="10" name="矩形 9"/>
          <p:cNvSpPr/>
          <p:nvPr/>
        </p:nvSpPr>
        <p:spPr>
          <a:xfrm>
            <a:off x="2267744" y="22764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学生用书</a:t>
            </a:r>
          </a:p>
        </p:txBody>
      </p:sp>
      <p:sp>
        <p:nvSpPr>
          <p:cNvPr id="14" name="矩形 13"/>
          <p:cNvSpPr/>
          <p:nvPr/>
        </p:nvSpPr>
        <p:spPr>
          <a:xfrm>
            <a:off x="2267744" y="2847975"/>
            <a:ext cx="4626322" cy="369888"/>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742950" lvl="1" indent="-285750" algn="ctr">
              <a:spcBef>
                <a:spcPct val="20000"/>
              </a:spcBef>
              <a:buClr>
                <a:srgbClr val="233DA9"/>
              </a:buClr>
              <a:buSzPct val="80000"/>
              <a:defRPr/>
            </a:pP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前端框架与移动应用开发</a:t>
            </a: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2267744" y="4003953"/>
            <a:ext cx="4626322" cy="369332"/>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285750" indent="-285750" algn="ctr">
              <a:spcBef>
                <a:spcPct val="20000"/>
              </a:spcBef>
              <a:buClr>
                <a:srgbClr val="233DA9"/>
              </a:buClr>
              <a:buSzPct val="80000"/>
              <a:defRPr/>
            </a:pP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开发”</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课程</a:t>
            </a: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43</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24" y="285750"/>
            <a:ext cx="963589" cy="523875"/>
          </a:xfrm>
        </p:spPr>
        <p:txBody>
          <a:bodyPr/>
          <a:lstStyle/>
          <a:p>
            <a:pPr eaLnBrk="1" hangingPunct="1">
              <a:defRPr/>
            </a:pPr>
            <a:r>
              <a:rPr dirty="0" smtClean="0">
                <a:solidFill>
                  <a:schemeClr val="tx2">
                    <a:lumMod val="75000"/>
                  </a:schemeClr>
                </a:solidFill>
              </a:rPr>
              <a:t>作业</a:t>
            </a:r>
            <a:endParaRPr dirty="0">
              <a:solidFill>
                <a:schemeClr val="tx2">
                  <a:lumMod val="75000"/>
                </a:schemeClr>
              </a:solidFill>
            </a:endParaRPr>
          </a:p>
        </p:txBody>
      </p:sp>
      <p:sp>
        <p:nvSpPr>
          <p:cNvPr id="3" name="内容占位符 2"/>
          <p:cNvSpPr>
            <a:spLocks noGrp="1"/>
          </p:cNvSpPr>
          <p:nvPr>
            <p:ph idx="1"/>
          </p:nvPr>
        </p:nvSpPr>
        <p:spPr>
          <a:xfrm>
            <a:off x="784225" y="908050"/>
            <a:ext cx="7645400" cy="5143500"/>
          </a:xfrm>
        </p:spPr>
        <p:txBody>
          <a:bodyPr/>
          <a:lstStyle/>
          <a:p>
            <a:pPr eaLnBrk="1" hangingPunct="1">
              <a:defRPr/>
            </a:pPr>
            <a:r>
              <a:rPr lang="zh-CN" altLang="en-US" dirty="0" smtClean="0"/>
              <a:t>课后作业</a:t>
            </a:r>
            <a:endParaRPr lang="en-US" dirty="0" smtClean="0"/>
          </a:p>
          <a:p>
            <a:pPr lvl="1" eaLnBrk="1" hangingPunct="1">
              <a:defRPr/>
            </a:pPr>
            <a:r>
              <a:rPr lang="zh-CN" altLang="en-US" dirty="0" smtClean="0">
                <a:solidFill>
                  <a:srgbClr val="FF0000"/>
                </a:solidFill>
              </a:rPr>
              <a:t>教员备课时根据班级情况在此添加内容，应区分必做、选做内容，以满足不同层次学员的需求</a:t>
            </a:r>
            <a:endParaRPr lang="en-US" altLang="zh-CN" dirty="0" smtClean="0">
              <a:solidFill>
                <a:srgbClr val="FF0000"/>
              </a:solidFill>
            </a:endParaRPr>
          </a:p>
          <a:p>
            <a:pPr lvl="1" eaLnBrk="1" hangingPunct="1">
              <a:defRPr/>
            </a:pPr>
            <a:endParaRPr lang="zh-CN" altLang="en-US" dirty="0" smtClean="0">
              <a:solidFill>
                <a:srgbClr val="FF0000"/>
              </a:solidFill>
            </a:endParaRPr>
          </a:p>
          <a:p>
            <a:pPr eaLnBrk="1" hangingPunct="1">
              <a:defRPr/>
            </a:pPr>
            <a:r>
              <a:rPr lang="zh-CN" altLang="en-US" dirty="0" smtClean="0"/>
              <a:t>预习作业</a:t>
            </a:r>
            <a:endParaRPr lang="en-US" altLang="zh-CN" dirty="0" smtClean="0"/>
          </a:p>
          <a:p>
            <a:pPr lvl="1" eaLnBrk="1" hangingPunct="1">
              <a:defRPr/>
            </a:pPr>
            <a:r>
              <a:rPr lang="zh-CN" altLang="en-US" dirty="0"/>
              <a:t>预习下一章学生用书，完成</a:t>
            </a:r>
            <a:r>
              <a:rPr lang="zh-CN" altLang="en-US" dirty="0" smtClean="0"/>
              <a:t>预习测试</a:t>
            </a:r>
            <a:endParaRPr lang="en-US" altLang="zh-CN" dirty="0" smtClean="0"/>
          </a:p>
          <a:p>
            <a:pPr lvl="2" eaLnBrk="1" hangingPunct="1">
              <a:defRPr/>
            </a:pPr>
            <a:r>
              <a:rPr lang="zh-CN" altLang="en-US" dirty="0" smtClean="0"/>
              <a:t>使用</a:t>
            </a:r>
            <a:r>
              <a:rPr lang="en-US" altLang="zh-CN" dirty="0" smtClean="0"/>
              <a:t>Bootstrap</a:t>
            </a:r>
            <a:r>
              <a:rPr lang="zh-CN" altLang="en-US" dirty="0" smtClean="0"/>
              <a:t>原因</a:t>
            </a:r>
            <a:r>
              <a:rPr lang="zh-CN" altLang="en-GB" dirty="0" smtClean="0"/>
              <a:t>？</a:t>
            </a:r>
            <a:endParaRPr lang="zh-CN" altLang="en-US" dirty="0"/>
          </a:p>
          <a:p>
            <a:pPr lvl="2" eaLnBrk="1" hangingPunct="1">
              <a:defRPr/>
            </a:pPr>
            <a:r>
              <a:rPr lang="zh-CN" altLang="en-US" dirty="0" smtClean="0"/>
              <a:t>简单描述</a:t>
            </a:r>
            <a:r>
              <a:rPr lang="en-US" altLang="zh-CN" dirty="0" smtClean="0"/>
              <a:t>Bootstrap</a:t>
            </a:r>
            <a:r>
              <a:rPr lang="zh-CN" altLang="zh-CN" dirty="0"/>
              <a:t>整体架构</a:t>
            </a:r>
            <a:r>
              <a:rPr lang="zh-CN" altLang="en-GB" dirty="0" smtClean="0"/>
              <a:t>？ </a:t>
            </a:r>
            <a:endParaRPr lang="zh-CN" altLang="en-US" dirty="0"/>
          </a:p>
          <a:p>
            <a:pPr lvl="2" eaLnBrk="1" hangingPunct="1">
              <a:defRPr/>
            </a:pPr>
            <a:r>
              <a:rPr lang="zh-CN" altLang="en-US" dirty="0" smtClean="0"/>
              <a:t>什么</a:t>
            </a:r>
            <a:r>
              <a:rPr lang="zh-CN" altLang="en-US" dirty="0"/>
              <a:t>是栅格系统？</a:t>
            </a:r>
          </a:p>
          <a:p>
            <a:pPr lvl="2" eaLnBrk="1" hangingPunct="1">
              <a:defRPr/>
            </a:pPr>
            <a:r>
              <a:rPr lang="zh-CN" altLang="en-US" dirty="0" smtClean="0"/>
              <a:t>写出</a:t>
            </a:r>
            <a:r>
              <a:rPr lang="zh-CN" altLang="en-US" dirty="0"/>
              <a:t>可以作为按钮使用的标签或元素</a:t>
            </a:r>
            <a:r>
              <a:rPr lang="zh-CN" altLang="en-US" dirty="0" smtClean="0"/>
              <a:t>？</a:t>
            </a:r>
            <a:endParaRPr lang="en-US" altLang="zh-CN" dirty="0" smtClean="0"/>
          </a:p>
          <a:p>
            <a:pPr lvl="2" eaLnBrk="1" hangingPunct="1">
              <a:defRPr/>
            </a:pPr>
            <a:r>
              <a:rPr lang="zh-CN" altLang="en-US" dirty="0" smtClean="0"/>
              <a:t>写出</a:t>
            </a:r>
            <a:r>
              <a:rPr lang="en-US" altLang="zh-CN" dirty="0" smtClean="0"/>
              <a:t>Bootstrap</a:t>
            </a:r>
            <a:r>
              <a:rPr lang="zh-CN" altLang="en-US" dirty="0" smtClean="0"/>
              <a:t>中最基础的表单结构？</a:t>
            </a:r>
            <a:endParaRPr lang="zh-CN" altLang="en-US" dirty="0"/>
          </a:p>
          <a:p>
            <a:pPr lvl="2" eaLnBrk="1" hangingPunct="1">
              <a:defRPr/>
            </a:pPr>
            <a:endParaRPr lang="zh-CN" altLang="en-US" dirty="0" smtClean="0"/>
          </a:p>
          <a:p>
            <a:pPr lvl="2" eaLnBrk="1" hangingPunct="1">
              <a:defRPr/>
            </a:pPr>
            <a:endParaRPr lang="zh-CN" altLang="en-US" dirty="0" smtClean="0"/>
          </a:p>
          <a:p>
            <a:pPr lvl="1" eaLnBrk="1" hangingPunct="1">
              <a:defRPr/>
            </a:pPr>
            <a:endParaRPr lang="en-US" altLang="zh-CN" dirty="0" smtClean="0"/>
          </a:p>
          <a:p>
            <a:pPr eaLnBrk="1" hangingPunct="1">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44</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7" descr="s3--面.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图片 21" descr="教育改变生活毛笔字.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3825" y="2163763"/>
            <a:ext cx="653573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11" descr="彩色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188" y="328613"/>
            <a:ext cx="17859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5" name="组合 5"/>
          <p:cNvGrpSpPr>
            <a:grpSpLocks/>
          </p:cNvGrpSpPr>
          <p:nvPr/>
        </p:nvGrpSpPr>
        <p:grpSpPr bwMode="auto">
          <a:xfrm>
            <a:off x="6365875" y="5786438"/>
            <a:ext cx="2492375" cy="682625"/>
            <a:chOff x="6365905" y="5786454"/>
            <a:chExt cx="2492375" cy="682625"/>
          </a:xfrm>
        </p:grpSpPr>
        <p:sp>
          <p:nvSpPr>
            <p:cNvPr id="7" name="圆角矩形 6"/>
            <p:cNvSpPr/>
            <p:nvPr/>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56330" name="TextBox 7"/>
            <p:cNvSpPr txBox="1">
              <a:spLocks noChangeArrowheads="1"/>
            </p:cNvSpPr>
            <p:nvPr/>
          </p:nvSpPr>
          <p:spPr bwMode="auto">
            <a:xfrm>
              <a:off x="6365905" y="5786454"/>
              <a:ext cx="2492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1600"/>
                </a:lnSpc>
              </a:pPr>
              <a:r>
                <a:rPr lang="en-US" altLang="zh-CN" sz="1000" b="1">
                  <a:solidFill>
                    <a:schemeClr val="bg1"/>
                  </a:solidFill>
                  <a:latin typeface="微软雅黑" pitchFamily="34" charset="-122"/>
                  <a:ea typeface="微软雅黑" pitchFamily="34" charset="-122"/>
                </a:rPr>
                <a:t>ACCP8.0</a:t>
              </a:r>
            </a:p>
            <a:p>
              <a:pPr eaLnBrk="1" hangingPunct="1">
                <a:lnSpc>
                  <a:spcPts val="1500"/>
                </a:lnSpc>
              </a:pPr>
              <a:r>
                <a:rPr lang="zh-CN" altLang="en-US" sz="1000" b="1">
                  <a:latin typeface="微软雅黑" pitchFamily="34" charset="-122"/>
                  <a:ea typeface="微软雅黑" pitchFamily="34" charset="-122"/>
                </a:rPr>
                <a:t>职业教育研究院</a:t>
              </a:r>
              <a:endParaRPr lang="en-US" altLang="zh-CN" sz="1000" b="1">
                <a:latin typeface="微软雅黑" pitchFamily="34" charset="-122"/>
                <a:ea typeface="微软雅黑" pitchFamily="34" charset="-122"/>
              </a:endParaRPr>
            </a:p>
            <a:p>
              <a:pPr eaLnBrk="1" hangingPunct="1">
                <a:lnSpc>
                  <a:spcPts val="1500"/>
                </a:lnSpc>
              </a:pPr>
              <a:r>
                <a:rPr lang="zh-CN" altLang="en-US" sz="1000" b="1">
                  <a:latin typeface="微软雅黑" pitchFamily="34" charset="-122"/>
                  <a:ea typeface="微软雅黑" pitchFamily="34" charset="-122"/>
                </a:rPr>
                <a:t>北京阿博泰克北大青鸟信息技术有限公司</a:t>
              </a:r>
            </a:p>
          </p:txBody>
        </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45</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5"/>
          <p:cNvSpPr>
            <a:spLocks noGrp="1" noChangeArrowheads="1"/>
          </p:cNvSpPr>
          <p:nvPr>
            <p:ph type="title"/>
          </p:nvPr>
        </p:nvSpPr>
        <p:spPr>
          <a:xfrm>
            <a:off x="6588125" y="285750"/>
            <a:ext cx="2376488" cy="523875"/>
          </a:xfrm>
        </p:spPr>
        <p:txBody>
          <a:bodyPr/>
          <a:lstStyle/>
          <a:p>
            <a:pPr eaLnBrk="1" hangingPunct="1"/>
            <a:r>
              <a:rPr smtClean="0">
                <a:solidFill>
                  <a:srgbClr val="121F55"/>
                </a:solidFill>
              </a:rPr>
              <a:t>课程项目展示</a:t>
            </a:r>
          </a:p>
        </p:txBody>
      </p:sp>
      <p:sp>
        <p:nvSpPr>
          <p:cNvPr id="556035" name="Rectangle 3"/>
          <p:cNvSpPr>
            <a:spLocks noGrp="1" noChangeArrowheads="1"/>
          </p:cNvSpPr>
          <p:nvPr>
            <p:ph idx="1"/>
          </p:nvPr>
        </p:nvSpPr>
        <p:spPr>
          <a:xfrm>
            <a:off x="784225" y="1214438"/>
            <a:ext cx="7645400" cy="5143500"/>
          </a:xfrm>
        </p:spPr>
        <p:txBody>
          <a:bodyPr/>
          <a:lstStyle/>
          <a:p>
            <a:pPr eaLnBrk="1" hangingPunct="1">
              <a:defRPr/>
            </a:pPr>
            <a:r>
              <a:rPr lang="zh-CN" altLang="en-US" dirty="0" smtClean="0"/>
              <a:t>项目案例</a:t>
            </a:r>
            <a:endParaRPr lang="en-US" altLang="zh-CN" dirty="0" smtClean="0"/>
          </a:p>
          <a:p>
            <a:pPr lvl="1" eaLnBrk="1" hangingPunct="1">
              <a:defRPr/>
            </a:pPr>
            <a:r>
              <a:rPr lang="zh-CN" altLang="en-US" dirty="0" smtClean="0"/>
              <a:t>找房无忧网站</a:t>
            </a:r>
            <a:endParaRPr lang="en-US" altLang="zh-CN" dirty="0" smtClean="0"/>
          </a:p>
          <a:p>
            <a:pPr lvl="1" eaLnBrk="1" hangingPunct="1">
              <a:defRPr/>
            </a:pPr>
            <a:r>
              <a:rPr lang="en-US" dirty="0" smtClean="0"/>
              <a:t>QQ App</a:t>
            </a:r>
            <a:r>
              <a:rPr lang="zh-CN" altLang="en-US" dirty="0" smtClean="0"/>
              <a:t>登录注册界面设计</a:t>
            </a:r>
            <a:endParaRPr lang="en-US" altLang="zh-CN" dirty="0" smtClean="0"/>
          </a:p>
          <a:p>
            <a:pPr eaLnBrk="1" hangingPunct="1">
              <a:defRPr/>
            </a:pPr>
            <a:endParaRPr lang="en-US" altLang="zh-CN" dirty="0"/>
          </a:p>
          <a:p>
            <a:pPr eaLnBrk="1" hangingPunct="1">
              <a:defRPr/>
            </a:pPr>
            <a:endParaRPr lang="zh-CN" altLang="en-US" dirty="0"/>
          </a:p>
        </p:txBody>
      </p:sp>
      <p:pic>
        <p:nvPicPr>
          <p:cNvPr id="2050" name="Picture 2" descr="F:\移动前端\教材\Chapter09\试读换图\图9.3　找房无忧.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20" y="2143116"/>
            <a:ext cx="7488832" cy="4164860"/>
          </a:xfrm>
          <a:prstGeom prst="rect">
            <a:avLst/>
          </a:prstGeom>
          <a:noFill/>
          <a:extLst>
            <a:ext uri="{909E8E84-426E-40DD-AFC4-6F175D3DCCD1}">
              <a14:hiddenFill xmlns:a14="http://schemas.microsoft.com/office/drawing/2010/main">
                <a:solidFill>
                  <a:srgbClr val="FFFFFF"/>
                </a:solidFill>
              </a14:hiddenFill>
            </a:ext>
          </a:extLst>
        </p:spPr>
      </p:pic>
      <p:grpSp>
        <p:nvGrpSpPr>
          <p:cNvPr id="17412" name="组合 13"/>
          <p:cNvGrpSpPr>
            <a:grpSpLocks/>
          </p:cNvGrpSpPr>
          <p:nvPr/>
        </p:nvGrpSpPr>
        <p:grpSpPr bwMode="auto">
          <a:xfrm>
            <a:off x="3070225" y="6215085"/>
            <a:ext cx="3678952" cy="428625"/>
            <a:chOff x="3143240" y="5143512"/>
            <a:chExt cx="2714644" cy="428628"/>
          </a:xfrm>
        </p:grpSpPr>
        <p:sp>
          <p:nvSpPr>
            <p:cNvPr id="21" name="圆角矩形 2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22" name="圆角矩形 21"/>
            <p:cNvSpPr/>
            <p:nvPr/>
          </p:nvSpPr>
          <p:spPr bwMode="auto">
            <a:xfrm>
              <a:off x="3714744" y="5143512"/>
              <a:ext cx="2143140"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7422"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bwMode="auto">
            <a:xfrm>
              <a:off x="4178615" y="5187962"/>
              <a:ext cx="1215005"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a:t>
              </a:r>
              <a:r>
                <a:rPr lang="zh-CN" altLang="en-US" sz="1600" b="1" spc="300" dirty="0">
                  <a:solidFill>
                    <a:srgbClr val="FBFFFE"/>
                  </a:solidFill>
                  <a:latin typeface="微软雅黑" pitchFamily="34" charset="-122"/>
                  <a:ea typeface="微软雅黑" pitchFamily="34" charset="-122"/>
                </a:rPr>
                <a:t>课程项目</a:t>
              </a:r>
            </a:p>
          </p:txBody>
        </p:sp>
      </p:grpSp>
      <p:pic>
        <p:nvPicPr>
          <p:cNvPr id="11" name="图片 2"/>
          <p:cNvPicPr>
            <a:picLocks noChangeAspect="1" noChangeArrowheads="1"/>
          </p:cNvPicPr>
          <p:nvPr/>
        </p:nvPicPr>
        <p:blipFill>
          <a:blip r:embed="rId5" cstate="print"/>
          <a:srcRect/>
          <a:stretch>
            <a:fillRect/>
          </a:stretch>
        </p:blipFill>
        <p:spPr bwMode="auto">
          <a:xfrm>
            <a:off x="776270" y="2571744"/>
            <a:ext cx="2081218" cy="3703344"/>
          </a:xfrm>
          <a:prstGeom prst="rect">
            <a:avLst/>
          </a:prstGeom>
          <a:noFill/>
          <a:ln w="9525">
            <a:noFill/>
            <a:miter lim="800000"/>
            <a:headEnd/>
            <a:tailEnd/>
          </a:ln>
        </p:spPr>
      </p:pic>
      <p:pic>
        <p:nvPicPr>
          <p:cNvPr id="12" name="图片 4"/>
          <p:cNvPicPr>
            <a:picLocks noChangeAspect="1" noChangeArrowheads="1"/>
          </p:cNvPicPr>
          <p:nvPr/>
        </p:nvPicPr>
        <p:blipFill>
          <a:blip r:embed="rId6" cstate="print"/>
          <a:srcRect/>
          <a:stretch>
            <a:fillRect/>
          </a:stretch>
        </p:blipFill>
        <p:spPr bwMode="auto">
          <a:xfrm>
            <a:off x="3524897" y="2571744"/>
            <a:ext cx="2081218" cy="3703344"/>
          </a:xfrm>
          <a:prstGeom prst="rect">
            <a:avLst/>
          </a:prstGeom>
          <a:noFill/>
          <a:ln w="9525">
            <a:noFill/>
            <a:miter lim="800000"/>
            <a:headEnd/>
            <a:tailEnd/>
          </a:ln>
        </p:spPr>
      </p:pic>
      <p:pic>
        <p:nvPicPr>
          <p:cNvPr id="14" name="图片 1"/>
          <p:cNvPicPr>
            <a:picLocks noChangeAspect="1" noChangeArrowheads="1"/>
          </p:cNvPicPr>
          <p:nvPr/>
        </p:nvPicPr>
        <p:blipFill>
          <a:blip r:embed="rId7" cstate="print"/>
          <a:srcRect/>
          <a:stretch>
            <a:fillRect/>
          </a:stretch>
        </p:blipFill>
        <p:spPr bwMode="auto">
          <a:xfrm>
            <a:off x="6273523" y="2571744"/>
            <a:ext cx="2013253" cy="3582406"/>
          </a:xfrm>
          <a:prstGeom prst="rect">
            <a:avLst/>
          </a:prstGeom>
          <a:noFill/>
          <a:ln w="9525">
            <a:noFill/>
            <a:miter lim="800000"/>
            <a:headEnd/>
            <a:tailEnd/>
          </a:ln>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5</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24525" y="285750"/>
            <a:ext cx="3240088" cy="523875"/>
          </a:xfrm>
        </p:spPr>
        <p:txBody>
          <a:bodyPr/>
          <a:lstStyle/>
          <a:p>
            <a:pPr>
              <a:defRPr/>
            </a:pPr>
            <a:r>
              <a:rPr dirty="0"/>
              <a:t>辅助</a:t>
            </a:r>
            <a:r>
              <a:rPr dirty="0" smtClean="0"/>
              <a:t>学习资料推荐</a:t>
            </a:r>
            <a:endParaRPr dirty="0"/>
          </a:p>
        </p:txBody>
      </p:sp>
      <p:sp>
        <p:nvSpPr>
          <p:cNvPr id="3" name="内容占位符 2"/>
          <p:cNvSpPr>
            <a:spLocks noGrp="1"/>
          </p:cNvSpPr>
          <p:nvPr>
            <p:ph idx="1"/>
          </p:nvPr>
        </p:nvSpPr>
        <p:spPr>
          <a:xfrm>
            <a:off x="784225" y="1214438"/>
            <a:ext cx="7645400" cy="5143500"/>
          </a:xfrm>
        </p:spPr>
        <p:txBody>
          <a:bodyPr/>
          <a:lstStyle/>
          <a:p>
            <a:pPr marL="342900" lvl="1" indent="-342900">
              <a:buFont typeface="Wingdings" pitchFamily="2" charset="2"/>
              <a:buChar char="n"/>
              <a:defRPr/>
            </a:pPr>
            <a:r>
              <a:rPr lang="zh-CN" altLang="en-US" dirty="0">
                <a:solidFill>
                  <a:srgbClr val="FF0000"/>
                </a:solidFill>
              </a:rPr>
              <a:t>教员备课时</a:t>
            </a:r>
            <a:r>
              <a:rPr lang="zh-CN" altLang="en-US" dirty="0" smtClean="0">
                <a:solidFill>
                  <a:srgbClr val="FF0000"/>
                </a:solidFill>
              </a:rPr>
              <a:t>根据课程情况</a:t>
            </a:r>
            <a:r>
              <a:rPr lang="zh-CN" altLang="en-US" dirty="0">
                <a:solidFill>
                  <a:srgbClr val="FF0000"/>
                </a:solidFill>
              </a:rPr>
              <a:t>在此添加内容</a:t>
            </a:r>
            <a:r>
              <a:rPr lang="zh-CN" altLang="en-US" dirty="0" smtClean="0">
                <a:solidFill>
                  <a:srgbClr val="FF0000"/>
                </a:solidFill>
              </a:rPr>
              <a:t>，可以是青鸟云课堂推荐资料、也可以是教员积累的的资料，如帮助手册、经典书籍等</a:t>
            </a:r>
            <a:endParaRPr lang="en-US" altLang="zh-CN" dirty="0">
              <a:solidFill>
                <a:srgbClr val="FF0000"/>
              </a:solidFill>
            </a:endParaRPr>
          </a:p>
          <a:p>
            <a:pPr>
              <a:defRPr/>
            </a:pPr>
            <a:endParaRPr lang="zh-CN" altLang="en-US" dirty="0"/>
          </a:p>
        </p:txBody>
      </p:sp>
      <p:sp>
        <p:nvSpPr>
          <p:cNvPr id="18436" name="TextBox 3"/>
          <p:cNvSpPr txBox="1">
            <a:spLocks noChangeArrowheads="1"/>
          </p:cNvSpPr>
          <p:nvPr/>
        </p:nvSpPr>
        <p:spPr bwMode="auto">
          <a:xfrm>
            <a:off x="1187450" y="6381750"/>
            <a:ext cx="716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a:solidFill>
                  <a:srgbClr val="FF0000"/>
                </a:solidFill>
              </a:rPr>
              <a:t>此页</a:t>
            </a:r>
            <a:r>
              <a:rPr lang="en-US" altLang="zh-CN">
                <a:solidFill>
                  <a:srgbClr val="FF0000"/>
                </a:solidFill>
              </a:rPr>
              <a:t>PPT</a:t>
            </a:r>
            <a:r>
              <a:rPr lang="zh-CN" altLang="en-US">
                <a:solidFill>
                  <a:srgbClr val="FF0000"/>
                </a:solidFill>
              </a:rPr>
              <a:t>可选，如果不需要提供辅助学习资料，则可以删除此页。</a:t>
            </a:r>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6</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7235825" y="285750"/>
            <a:ext cx="1728788" cy="523875"/>
          </a:xfrm>
        </p:spPr>
        <p:txBody>
          <a:bodyPr/>
          <a:lstStyle/>
          <a:p>
            <a:pPr eaLnBrk="1" hangingPunct="1"/>
            <a:r>
              <a:rPr smtClean="0">
                <a:solidFill>
                  <a:srgbClr val="121F55"/>
                </a:solidFill>
              </a:rPr>
              <a:t>学习方法</a:t>
            </a:r>
          </a:p>
        </p:txBody>
      </p:sp>
      <p:graphicFrame>
        <p:nvGraphicFramePr>
          <p:cNvPr id="20" name="图示 19"/>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7</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title"/>
          </p:nvPr>
        </p:nvSpPr>
        <p:spPr>
          <a:xfrm>
            <a:off x="7286643" y="285750"/>
            <a:ext cx="1677969" cy="523875"/>
          </a:xfrm>
        </p:spPr>
        <p:txBody>
          <a:bodyPr/>
          <a:lstStyle/>
          <a:p>
            <a:pPr eaLnBrk="1" hangingPunct="1"/>
            <a:r>
              <a:rPr smtClean="0">
                <a:solidFill>
                  <a:srgbClr val="121F55"/>
                </a:solidFill>
              </a:rPr>
              <a:t>本章任务</a:t>
            </a:r>
          </a:p>
        </p:txBody>
      </p:sp>
      <p:sp>
        <p:nvSpPr>
          <p:cNvPr id="558083" name="Rectangle 3"/>
          <p:cNvSpPr>
            <a:spLocks noGrp="1" noChangeArrowheads="1"/>
          </p:cNvSpPr>
          <p:nvPr>
            <p:ph idx="1"/>
          </p:nvPr>
        </p:nvSpPr>
        <p:spPr>
          <a:xfrm>
            <a:off x="755650" y="1125538"/>
            <a:ext cx="7645400" cy="5143500"/>
          </a:xfrm>
        </p:spPr>
        <p:txBody>
          <a:bodyPr/>
          <a:lstStyle/>
          <a:p>
            <a:pPr eaLnBrk="1" hangingPunct="1">
              <a:defRPr/>
            </a:pPr>
            <a:r>
              <a:rPr lang="zh-CN" altLang="zh-CN" dirty="0"/>
              <a:t>制作爱</a:t>
            </a:r>
            <a:r>
              <a:rPr lang="en-US" altLang="zh-CN" dirty="0"/>
              <a:t>V</a:t>
            </a:r>
            <a:r>
              <a:rPr lang="zh-CN" altLang="zh-CN" dirty="0"/>
              <a:t>猫友情链接</a:t>
            </a:r>
            <a:r>
              <a:rPr lang="zh-CN" altLang="zh-CN" dirty="0" smtClean="0"/>
              <a:t>页面</a:t>
            </a:r>
            <a:endParaRPr lang="en-US" altLang="zh-CN" dirty="0" smtClean="0"/>
          </a:p>
          <a:p>
            <a:pPr eaLnBrk="1" hangingPunct="1">
              <a:defRPr/>
            </a:pPr>
            <a:r>
              <a:rPr lang="zh-CN" altLang="zh-CN" dirty="0"/>
              <a:t>制作响应式滑动</a:t>
            </a:r>
            <a:r>
              <a:rPr lang="zh-CN" altLang="zh-CN" dirty="0" smtClean="0"/>
              <a:t>菜单</a:t>
            </a:r>
            <a:endParaRPr lang="en-US" altLang="zh-CN" dirty="0" smtClean="0"/>
          </a:p>
          <a:p>
            <a:pPr eaLnBrk="1" hangingPunct="1">
              <a:defRPr/>
            </a:pPr>
            <a:r>
              <a:rPr lang="zh-CN" altLang="zh-CN" dirty="0"/>
              <a:t>制作响应式的</a:t>
            </a:r>
            <a:r>
              <a:rPr lang="en-US" altLang="zh-CN" dirty="0" err="1"/>
              <a:t>AdMaster</a:t>
            </a:r>
            <a:r>
              <a:rPr lang="zh-CN" altLang="zh-CN" dirty="0"/>
              <a:t>首页</a:t>
            </a:r>
            <a:endParaRPr lang="zh-CN" altLang="en-US" dirty="0"/>
          </a:p>
        </p:txBody>
      </p:sp>
      <p:pic>
        <p:nvPicPr>
          <p:cNvPr id="1026" name="Picture 2" descr="C:\Users\yaling.he\Desktop\Chapter01截图\Chapter01截图\图1.19　爱V猫友情链接页面在宽屏下的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873" y="2564904"/>
            <a:ext cx="6423085" cy="380324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aling.he\Desktop\Chapter01截图\Chapter01截图\图1.25　浏览器宽度大于800像素下的显示效果.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2976222"/>
            <a:ext cx="7002006" cy="29806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yaling.he\Desktop\Chapter01截图\Chapter01截图\图1.43   AdMaster首页Ipsum consequat模块显示效果（一）.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2228" y="2565342"/>
            <a:ext cx="4865730" cy="401332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8</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8083">
                                            <p:txEl>
                                              <p:pRg st="1" end="1"/>
                                            </p:txEl>
                                          </p:spTgt>
                                        </p:tgtEl>
                                        <p:attrNameLst>
                                          <p:attrName>style.visibility</p:attrName>
                                        </p:attrNameLst>
                                      </p:cBhvr>
                                      <p:to>
                                        <p:strVal val="visible"/>
                                      </p:to>
                                    </p:set>
                                    <p:animEffect transition="in" filter="wipe(left)">
                                      <p:cBhvr>
                                        <p:cTn id="7" dur="500"/>
                                        <p:tgtEl>
                                          <p:spTgt spid="558083">
                                            <p:txEl>
                                              <p:pRg st="1" end="1"/>
                                            </p:txEl>
                                          </p:spTgt>
                                        </p:tgtEl>
                                      </p:cBhvr>
                                    </p:animEffect>
                                  </p:childTnLst>
                                </p:cTn>
                              </p:par>
                              <p:par>
                                <p:cTn id="8" presetID="1" presetClass="exit" presetSubtype="0" fill="hold" nodeType="with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wipe(left)">
                                      <p:cBhvr>
                                        <p:cTn id="13" dur="500"/>
                                        <p:tgtEl>
                                          <p:spTgt spid="102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58083">
                                            <p:txEl>
                                              <p:pRg st="2" end="2"/>
                                            </p:txEl>
                                          </p:spTgt>
                                        </p:tgtEl>
                                        <p:attrNameLst>
                                          <p:attrName>style.visibility</p:attrName>
                                        </p:attrNameLst>
                                      </p:cBhvr>
                                      <p:to>
                                        <p:strVal val="visible"/>
                                      </p:to>
                                    </p:set>
                                    <p:animEffect transition="in" filter="wipe(left)">
                                      <p:cBhvr>
                                        <p:cTn id="18" dur="500"/>
                                        <p:tgtEl>
                                          <p:spTgt spid="558083">
                                            <p:txEl>
                                              <p:pRg st="2" end="2"/>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wipe(left)">
                                      <p:cBhvr>
                                        <p:cTn id="22" dur="500"/>
                                        <p:tgtEl>
                                          <p:spTgt spid="1028"/>
                                        </p:tgtEl>
                                      </p:cBhvr>
                                    </p:animEffect>
                                  </p:childTnLst>
                                </p:cTn>
                              </p:par>
                              <p:par>
                                <p:cTn id="23" presetID="1" presetClass="exit" presetSubtype="0" fill="hold" nodeType="withEffect">
                                  <p:stCondLst>
                                    <p:cond delay="0"/>
                                  </p:stCondLst>
                                  <p:childTnLst>
                                    <p:set>
                                      <p:cBhvr>
                                        <p:cTn id="24" dur="1" fill="hold">
                                          <p:stCondLst>
                                            <p:cond delay="0"/>
                                          </p:stCondLst>
                                        </p:cTn>
                                        <p:tgtEl>
                                          <p:spTgt spid="10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7358082" y="285750"/>
            <a:ext cx="1606531" cy="523875"/>
          </a:xfrm>
        </p:spPr>
        <p:txBody>
          <a:bodyPr/>
          <a:lstStyle/>
          <a:p>
            <a:pPr eaLnBrk="1" hangingPunct="1"/>
            <a:r>
              <a:rPr smtClean="0">
                <a:solidFill>
                  <a:srgbClr val="121F55"/>
                </a:solidFill>
              </a:rPr>
              <a:t>本章目标</a:t>
            </a:r>
          </a:p>
        </p:txBody>
      </p:sp>
      <p:sp>
        <p:nvSpPr>
          <p:cNvPr id="17411" name="内容占位符 2"/>
          <p:cNvSpPr>
            <a:spLocks noGrp="1"/>
          </p:cNvSpPr>
          <p:nvPr>
            <p:ph idx="1"/>
          </p:nvPr>
        </p:nvSpPr>
        <p:spPr>
          <a:xfrm>
            <a:off x="784225" y="1214438"/>
            <a:ext cx="7645400" cy="5143500"/>
          </a:xfrm>
        </p:spPr>
        <p:txBody>
          <a:bodyPr/>
          <a:lstStyle/>
          <a:p>
            <a:pPr>
              <a:defRPr/>
            </a:pPr>
            <a:r>
              <a:rPr lang="zh-CN" altLang="zh-CN" dirty="0"/>
              <a:t>会使用浮动</a:t>
            </a:r>
            <a:r>
              <a:rPr lang="en-US" altLang="zh-CN" dirty="0"/>
              <a:t>+</a:t>
            </a:r>
            <a:r>
              <a:rPr lang="zh-CN" altLang="zh-CN" dirty="0"/>
              <a:t>百分比布局</a:t>
            </a:r>
            <a:r>
              <a:rPr lang="zh-CN" altLang="zh-CN" dirty="0" smtClean="0"/>
              <a:t>网页</a:t>
            </a:r>
            <a:endParaRPr lang="en-US" altLang="zh-CN" dirty="0" smtClean="0"/>
          </a:p>
          <a:p>
            <a:pPr>
              <a:defRPr/>
            </a:pPr>
            <a:r>
              <a:rPr lang="zh-CN" altLang="zh-CN" dirty="0"/>
              <a:t>会使用</a:t>
            </a:r>
            <a:r>
              <a:rPr lang="en-US" altLang="zh-CN" dirty="0"/>
              <a:t>flex</a:t>
            </a:r>
            <a:r>
              <a:rPr lang="zh-CN" altLang="zh-CN" dirty="0"/>
              <a:t>布局弹性的</a:t>
            </a:r>
            <a:r>
              <a:rPr lang="zh-CN" altLang="zh-CN" dirty="0" smtClean="0"/>
              <a:t>页面</a:t>
            </a:r>
            <a:endParaRPr lang="en-US" altLang="zh-CN" dirty="0" smtClean="0"/>
          </a:p>
          <a:p>
            <a:pPr>
              <a:defRPr/>
            </a:pPr>
            <a:r>
              <a:rPr lang="zh-CN" altLang="zh-CN" dirty="0"/>
              <a:t>会使用媒体查询制作响应式的</a:t>
            </a:r>
            <a:r>
              <a:rPr lang="zh-CN" altLang="zh-CN" dirty="0" smtClean="0"/>
              <a:t>网页</a:t>
            </a:r>
            <a:endParaRPr lang="en-US" altLang="zh-CN" dirty="0" smtClean="0"/>
          </a:p>
          <a:p>
            <a:pPr eaLnBrk="1" hangingPunct="1">
              <a:defRPr/>
            </a:pPr>
            <a:endParaRPr lang="zh-CN" altLang="en-US" dirty="0" smtClean="0"/>
          </a:p>
          <a:p>
            <a:pPr eaLnBrk="1" hangingPunct="1">
              <a:defRPr/>
            </a:pPr>
            <a:endParaRPr lang="zh-CN" altLang="en-US" dirty="0" smtClean="0"/>
          </a:p>
        </p:txBody>
      </p:sp>
      <p:pic>
        <p:nvPicPr>
          <p:cNvPr id="11" name="Picture 2" descr="C:\Users\meng.zhang\Desktop\ACCP7.0模版图标规范\啊-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2060848"/>
            <a:ext cx="642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5079" y="1485727"/>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775" y="1988840"/>
            <a:ext cx="7143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9</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
  <a:themeElements>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a:spPr>
      <a:bodyPr/>
      <a:lstStyle>
        <a:defPPr>
          <a:defRPr/>
        </a:defPPr>
      </a:lstStyle>
      <a:style>
        <a:lnRef idx="3">
          <a:schemeClr val="accent1"/>
        </a:lnRef>
        <a:fillRef idx="0">
          <a:schemeClr val="accent1"/>
        </a:fillRef>
        <a:effectRef idx="2">
          <a:schemeClr val="accent1"/>
        </a:effectRef>
        <a:fontRef idx="minor">
          <a:schemeClr val="tx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21668</TotalTime>
  <Words>3819</Words>
  <Application>Microsoft Office PowerPoint</Application>
  <PresentationFormat>全屏显示(4:3)</PresentationFormat>
  <Paragraphs>667</Paragraphs>
  <Slides>45</Slides>
  <Notes>40</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模板</vt:lpstr>
      <vt:lpstr>第一章  响应式布局</vt:lpstr>
      <vt:lpstr>课程地位</vt:lpstr>
      <vt:lpstr>本课目标</vt:lpstr>
      <vt:lpstr>课程结构图</vt:lpstr>
      <vt:lpstr>课程项目展示</vt:lpstr>
      <vt:lpstr>辅助学习资料推荐</vt:lpstr>
      <vt:lpstr>学习方法</vt:lpstr>
      <vt:lpstr>本章任务</vt:lpstr>
      <vt:lpstr>本章目标</vt:lpstr>
      <vt:lpstr>固定布局OUT了</vt:lpstr>
      <vt:lpstr>弹性布局</vt:lpstr>
      <vt:lpstr>固定宽度的两列布局</vt:lpstr>
      <vt:lpstr>浮动+百分比布局</vt:lpstr>
      <vt:lpstr>Flex布局</vt:lpstr>
      <vt:lpstr>Flex布局语法</vt:lpstr>
      <vt:lpstr>Flex属性</vt:lpstr>
      <vt:lpstr>伸缩性flex2-1</vt:lpstr>
      <vt:lpstr>伸缩性flex2-2</vt:lpstr>
      <vt:lpstr>伸缩流方向flex-direction</vt:lpstr>
      <vt:lpstr>伸缩换行flex-wrap</vt:lpstr>
      <vt:lpstr>主轴对齐justify-content</vt:lpstr>
      <vt:lpstr>侧轴对齐align-items</vt:lpstr>
      <vt:lpstr>学员操作—制作爱V猫友情链接页面2-1</vt:lpstr>
      <vt:lpstr>学员操作—制作爱V猫友情链接页面2-2</vt:lpstr>
      <vt:lpstr>共性问题集中讲解</vt:lpstr>
      <vt:lpstr>响应式网页设计</vt:lpstr>
      <vt:lpstr>媒体查询</vt:lpstr>
      <vt:lpstr>媒体类型</vt:lpstr>
      <vt:lpstr>媒体类型的引入方式</vt:lpstr>
      <vt:lpstr>媒体特性</vt:lpstr>
      <vt:lpstr>媒体特性语法</vt:lpstr>
      <vt:lpstr>关键词</vt:lpstr>
      <vt:lpstr>媒体查询的使用</vt:lpstr>
      <vt:lpstr>响应式热门活动3-1</vt:lpstr>
      <vt:lpstr>响应式热门活动3-2</vt:lpstr>
      <vt:lpstr>响应式热门活动3-3</vt:lpstr>
      <vt:lpstr>学员操作—制作响应式滑动菜单</vt:lpstr>
      <vt:lpstr>共性问题集中讲解</vt:lpstr>
      <vt:lpstr>学员操作—制作AdMaster首页响应式导航</vt:lpstr>
      <vt:lpstr>共性问题集中讲解</vt:lpstr>
      <vt:lpstr>响应式布局的优缺点</vt:lpstr>
      <vt:lpstr>总结</vt:lpstr>
      <vt:lpstr>相关学习资源</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hailong.huang</cp:lastModifiedBy>
  <cp:revision>1889</cp:revision>
  <dcterms:created xsi:type="dcterms:W3CDTF">2006-03-08T06:55:38Z</dcterms:created>
  <dcterms:modified xsi:type="dcterms:W3CDTF">2017-02-07T08:27:52Z</dcterms:modified>
</cp:coreProperties>
</file>